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oca Two" charset="1" panose="00000500000000000000"/>
      <p:regular r:id="rId19"/>
    </p:embeddedFont>
    <p:embeddedFont>
      <p:font typeface="Be Vietnam" charset="1" panose="00000500000000000000"/>
      <p:regular r:id="rId20"/>
    </p:embeddedFont>
    <p:embeddedFont>
      <p:font typeface="Roca Two Bold" charset="1" panose="000008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
      <p:font typeface="Rubik Semi-Bold" charset="1" panose="00000000000000000000"/>
      <p:regular r:id="rId24"/>
    </p:embeddedFont>
    <p:embeddedFont>
      <p:font typeface="TT Interphases" charset="1" panose="02000503020000020004"/>
      <p:regular r:id="rId25"/>
    </p:embeddedFont>
    <p:embeddedFont>
      <p:font typeface="Disket Mono Bold" charset="1" panose="020B05090500000200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2F4B"/>
        </a:solidFill>
      </p:bgPr>
    </p:bg>
    <p:spTree>
      <p:nvGrpSpPr>
        <p:cNvPr id="1" name=""/>
        <p:cNvGrpSpPr/>
        <p:nvPr/>
      </p:nvGrpSpPr>
      <p:grpSpPr>
        <a:xfrm>
          <a:off x="0" y="0"/>
          <a:ext cx="0" cy="0"/>
          <a:chOff x="0" y="0"/>
          <a:chExt cx="0" cy="0"/>
        </a:xfrm>
      </p:grpSpPr>
      <p:grpSp>
        <p:nvGrpSpPr>
          <p:cNvPr name="Group 2" id="2"/>
          <p:cNvGrpSpPr/>
          <p:nvPr/>
        </p:nvGrpSpPr>
        <p:grpSpPr>
          <a:xfrm rot="0">
            <a:off x="10429875" y="666750"/>
            <a:ext cx="7191375" cy="8953500"/>
            <a:chOff x="0" y="0"/>
            <a:chExt cx="1274296" cy="1586541"/>
          </a:xfrm>
        </p:grpSpPr>
        <p:sp>
          <p:nvSpPr>
            <p:cNvPr name="Freeform 3" id="3"/>
            <p:cNvSpPr/>
            <p:nvPr/>
          </p:nvSpPr>
          <p:spPr>
            <a:xfrm flipH="false" flipV="false" rot="0">
              <a:off x="0" y="0"/>
              <a:ext cx="1274296" cy="1586541"/>
            </a:xfrm>
            <a:custGeom>
              <a:avLst/>
              <a:gdLst/>
              <a:ahLst/>
              <a:cxnLst/>
              <a:rect r="r" b="b" t="t" l="l"/>
              <a:pathLst>
                <a:path h="1586541" w="1274296">
                  <a:moveTo>
                    <a:pt x="29067" y="0"/>
                  </a:moveTo>
                  <a:lnTo>
                    <a:pt x="1245229" y="0"/>
                  </a:lnTo>
                  <a:cubicBezTo>
                    <a:pt x="1261283" y="0"/>
                    <a:pt x="1274296" y="13014"/>
                    <a:pt x="1274296" y="29067"/>
                  </a:cubicBezTo>
                  <a:lnTo>
                    <a:pt x="1274296" y="1557474"/>
                  </a:lnTo>
                  <a:cubicBezTo>
                    <a:pt x="1274296" y="1565183"/>
                    <a:pt x="1271234" y="1572576"/>
                    <a:pt x="1265783" y="1578028"/>
                  </a:cubicBezTo>
                  <a:cubicBezTo>
                    <a:pt x="1260332" y="1583479"/>
                    <a:pt x="1252938" y="1586541"/>
                    <a:pt x="1245229" y="1586541"/>
                  </a:cubicBezTo>
                  <a:lnTo>
                    <a:pt x="29067" y="1586541"/>
                  </a:lnTo>
                  <a:cubicBezTo>
                    <a:pt x="21358" y="1586541"/>
                    <a:pt x="13965" y="1583479"/>
                    <a:pt x="8514" y="1578028"/>
                  </a:cubicBezTo>
                  <a:cubicBezTo>
                    <a:pt x="3062" y="1572576"/>
                    <a:pt x="0" y="1565183"/>
                    <a:pt x="0" y="1557474"/>
                  </a:cubicBezTo>
                  <a:lnTo>
                    <a:pt x="0" y="29067"/>
                  </a:lnTo>
                  <a:cubicBezTo>
                    <a:pt x="0" y="21358"/>
                    <a:pt x="3062" y="13965"/>
                    <a:pt x="8514" y="8514"/>
                  </a:cubicBezTo>
                  <a:cubicBezTo>
                    <a:pt x="13965" y="3062"/>
                    <a:pt x="21358" y="0"/>
                    <a:pt x="29067" y="0"/>
                  </a:cubicBezTo>
                  <a:close/>
                </a:path>
              </a:pathLst>
            </a:custGeom>
            <a:blipFill>
              <a:blip r:embed="rId2"/>
              <a:stretch>
                <a:fillRect l="-65910" t="0" r="-20961" b="0"/>
              </a:stretch>
            </a:blipFill>
          </p:spPr>
        </p:sp>
      </p:grpSp>
      <p:grpSp>
        <p:nvGrpSpPr>
          <p:cNvPr name="Group 4" id="4"/>
          <p:cNvGrpSpPr/>
          <p:nvPr/>
        </p:nvGrpSpPr>
        <p:grpSpPr>
          <a:xfrm rot="0">
            <a:off x="666750" y="1624772"/>
            <a:ext cx="8324850" cy="6744412"/>
            <a:chOff x="0" y="0"/>
            <a:chExt cx="11099800" cy="8992549"/>
          </a:xfrm>
        </p:grpSpPr>
        <p:sp>
          <p:nvSpPr>
            <p:cNvPr name="TextBox 5" id="5"/>
            <p:cNvSpPr txBox="true"/>
            <p:nvPr/>
          </p:nvSpPr>
          <p:spPr>
            <a:xfrm rot="0">
              <a:off x="0" y="142875"/>
              <a:ext cx="11099800" cy="8046532"/>
            </a:xfrm>
            <a:prstGeom prst="rect">
              <a:avLst/>
            </a:prstGeom>
          </p:spPr>
          <p:txBody>
            <a:bodyPr anchor="t" rtlCol="false" tIns="0" lIns="0" bIns="0" rIns="0">
              <a:spAutoFit/>
            </a:bodyPr>
            <a:lstStyle/>
            <a:p>
              <a:pPr algn="ctr" marL="0" indent="0" lvl="0">
                <a:lnSpc>
                  <a:spcPts val="7813"/>
                </a:lnSpc>
              </a:pPr>
              <a:r>
                <a:rPr lang="en-US" sz="7813">
                  <a:solidFill>
                    <a:srgbClr val="E0FBFC"/>
                  </a:solidFill>
                  <a:latin typeface="Roca Two"/>
                  <a:ea typeface="Roca Two"/>
                  <a:cs typeface="Roca Two"/>
                  <a:sym typeface="Roca Two"/>
                </a:rPr>
                <a:t>Prediction System: 24-Hour Forecasting for Qatar Using AI (Multivariate LSTM)</a:t>
              </a:r>
            </a:p>
          </p:txBody>
        </p:sp>
        <p:sp>
          <p:nvSpPr>
            <p:cNvPr name="Freeform 6" id="6"/>
            <p:cNvSpPr/>
            <p:nvPr/>
          </p:nvSpPr>
          <p:spPr>
            <a:xfrm flipH="false" flipV="false" rot="0">
              <a:off x="4309308" y="8280835"/>
              <a:ext cx="707832" cy="711714"/>
            </a:xfrm>
            <a:custGeom>
              <a:avLst/>
              <a:gdLst/>
              <a:ahLst/>
              <a:cxnLst/>
              <a:rect r="r" b="b" t="t" l="l"/>
              <a:pathLst>
                <a:path h="711714" w="707832">
                  <a:moveTo>
                    <a:pt x="0" y="0"/>
                  </a:moveTo>
                  <a:lnTo>
                    <a:pt x="707832" y="0"/>
                  </a:lnTo>
                  <a:lnTo>
                    <a:pt x="707832" y="711714"/>
                  </a:lnTo>
                  <a:lnTo>
                    <a:pt x="0" y="711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082660" y="8280835"/>
              <a:ext cx="707832" cy="711714"/>
            </a:xfrm>
            <a:custGeom>
              <a:avLst/>
              <a:gdLst/>
              <a:ahLst/>
              <a:cxnLst/>
              <a:rect r="r" b="b" t="t" l="l"/>
              <a:pathLst>
                <a:path h="711714" w="707832">
                  <a:moveTo>
                    <a:pt x="0" y="0"/>
                  </a:moveTo>
                  <a:lnTo>
                    <a:pt x="707832" y="0"/>
                  </a:lnTo>
                  <a:lnTo>
                    <a:pt x="707832" y="711714"/>
                  </a:lnTo>
                  <a:lnTo>
                    <a:pt x="0" y="711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8" id="8"/>
          <p:cNvSpPr/>
          <p:nvPr/>
        </p:nvSpPr>
        <p:spPr>
          <a:xfrm flipH="false" flipV="false" rot="0">
            <a:off x="4437887" y="7759510"/>
            <a:ext cx="782576" cy="782576"/>
          </a:xfrm>
          <a:custGeom>
            <a:avLst/>
            <a:gdLst/>
            <a:ahLst/>
            <a:cxnLst/>
            <a:rect r="r" b="b" t="t" l="l"/>
            <a:pathLst>
              <a:path h="782576" w="782576">
                <a:moveTo>
                  <a:pt x="0" y="0"/>
                </a:moveTo>
                <a:lnTo>
                  <a:pt x="782576" y="0"/>
                </a:lnTo>
                <a:lnTo>
                  <a:pt x="782576" y="782576"/>
                </a:lnTo>
                <a:lnTo>
                  <a:pt x="0" y="7825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666750" y="8845434"/>
            <a:ext cx="8324850" cy="481330"/>
          </a:xfrm>
          <a:prstGeom prst="rect">
            <a:avLst/>
          </a:prstGeom>
        </p:spPr>
        <p:txBody>
          <a:bodyPr anchor="t" rtlCol="false" tIns="0" lIns="0" bIns="0" rIns="0">
            <a:spAutoFit/>
          </a:bodyPr>
          <a:lstStyle/>
          <a:p>
            <a:pPr algn="ctr" marL="0" indent="0" lvl="0">
              <a:lnSpc>
                <a:spcPts val="3919"/>
              </a:lnSpc>
              <a:spcBef>
                <a:spcPct val="0"/>
              </a:spcBef>
            </a:pPr>
            <a:r>
              <a:rPr lang="en-US" sz="2799" spc="55">
                <a:solidFill>
                  <a:srgbClr val="E0FBFC"/>
                </a:solidFill>
                <a:latin typeface="Be Vietnam"/>
                <a:ea typeface="Be Vietnam"/>
                <a:cs typeface="Be Vietnam"/>
                <a:sym typeface="Be Vietnam"/>
              </a:rPr>
              <a:t>GROUP 8</a:t>
            </a:r>
          </a:p>
        </p:txBody>
      </p:sp>
      <p:sp>
        <p:nvSpPr>
          <p:cNvPr name="TextBox 10" id="10"/>
          <p:cNvSpPr txBox="true"/>
          <p:nvPr/>
        </p:nvSpPr>
        <p:spPr>
          <a:xfrm rot="0">
            <a:off x="666750" y="619125"/>
            <a:ext cx="8324850" cy="471727"/>
          </a:xfrm>
          <a:prstGeom prst="rect">
            <a:avLst/>
          </a:prstGeom>
        </p:spPr>
        <p:txBody>
          <a:bodyPr anchor="t" rtlCol="false" tIns="0" lIns="0" bIns="0" rIns="0">
            <a:spAutoFit/>
          </a:bodyPr>
          <a:lstStyle/>
          <a:p>
            <a:pPr algn="ctr" marL="0" indent="0" lvl="0">
              <a:lnSpc>
                <a:spcPts val="3924"/>
              </a:lnSpc>
              <a:spcBef>
                <a:spcPct val="0"/>
              </a:spcBef>
            </a:pPr>
            <a:r>
              <a:rPr lang="en-US" b="true" sz="2803">
                <a:solidFill>
                  <a:srgbClr val="B0C5C8"/>
                </a:solidFill>
                <a:latin typeface="Roca Two Bold"/>
                <a:ea typeface="Roca Two Bold"/>
                <a:cs typeface="Roca Two Bold"/>
                <a:sym typeface="Roca Two Bold"/>
              </a:rPr>
              <a:t>AIR QUALITY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2F4B"/>
        </a:solidFill>
      </p:bgPr>
    </p:bg>
    <p:spTree>
      <p:nvGrpSpPr>
        <p:cNvPr id="1" name=""/>
        <p:cNvGrpSpPr/>
        <p:nvPr/>
      </p:nvGrpSpPr>
      <p:grpSpPr>
        <a:xfrm>
          <a:off x="0" y="0"/>
          <a:ext cx="0" cy="0"/>
          <a:chOff x="0" y="0"/>
          <a:chExt cx="0" cy="0"/>
        </a:xfrm>
      </p:grpSpPr>
      <p:sp>
        <p:nvSpPr>
          <p:cNvPr name="Freeform 2" id="2"/>
          <p:cNvSpPr/>
          <p:nvPr/>
        </p:nvSpPr>
        <p:spPr>
          <a:xfrm flipH="false" flipV="false" rot="0">
            <a:off x="7997380" y="4765708"/>
            <a:ext cx="8907101" cy="4472289"/>
          </a:xfrm>
          <a:custGeom>
            <a:avLst/>
            <a:gdLst/>
            <a:ahLst/>
            <a:cxnLst/>
            <a:rect r="r" b="b" t="t" l="l"/>
            <a:pathLst>
              <a:path h="4472289" w="8907101">
                <a:moveTo>
                  <a:pt x="0" y="0"/>
                </a:moveTo>
                <a:lnTo>
                  <a:pt x="8907100" y="0"/>
                </a:lnTo>
                <a:lnTo>
                  <a:pt x="8907100" y="4472289"/>
                </a:lnTo>
                <a:lnTo>
                  <a:pt x="0" y="4472289"/>
                </a:lnTo>
                <a:lnTo>
                  <a:pt x="0" y="0"/>
                </a:lnTo>
                <a:close/>
              </a:path>
            </a:pathLst>
          </a:custGeom>
          <a:blipFill>
            <a:blip r:embed="rId2"/>
            <a:stretch>
              <a:fillRect l="0" t="0" r="0" b="0"/>
            </a:stretch>
          </a:blipFill>
        </p:spPr>
      </p:sp>
      <p:sp>
        <p:nvSpPr>
          <p:cNvPr name="TextBox 3" id="3"/>
          <p:cNvSpPr txBox="true"/>
          <p:nvPr/>
        </p:nvSpPr>
        <p:spPr>
          <a:xfrm rot="0">
            <a:off x="666750" y="676275"/>
            <a:ext cx="9763125" cy="1276350"/>
          </a:xfrm>
          <a:prstGeom prst="rect">
            <a:avLst/>
          </a:prstGeom>
        </p:spPr>
        <p:txBody>
          <a:bodyPr anchor="t" rtlCol="false" tIns="0" lIns="0" bIns="0" rIns="0">
            <a:spAutoFit/>
          </a:bodyPr>
          <a:lstStyle/>
          <a:p>
            <a:pPr algn="l" marL="0" indent="0" lvl="0">
              <a:lnSpc>
                <a:spcPts val="10199"/>
              </a:lnSpc>
            </a:pPr>
            <a:r>
              <a:rPr lang="en-US" sz="8499">
                <a:solidFill>
                  <a:srgbClr val="E0FBFC"/>
                </a:solidFill>
                <a:latin typeface="Roca Two"/>
                <a:ea typeface="Roca Two"/>
                <a:cs typeface="Roca Two"/>
                <a:sym typeface="Roca Two"/>
              </a:rPr>
              <a:t>Key Results</a:t>
            </a:r>
          </a:p>
        </p:txBody>
      </p:sp>
      <p:sp>
        <p:nvSpPr>
          <p:cNvPr name="TextBox 4" id="4"/>
          <p:cNvSpPr txBox="true"/>
          <p:nvPr/>
        </p:nvSpPr>
        <p:spPr>
          <a:xfrm rot="0">
            <a:off x="1570512" y="2561081"/>
            <a:ext cx="3977800" cy="6299835"/>
          </a:xfrm>
          <a:prstGeom prst="rect">
            <a:avLst/>
          </a:prstGeom>
        </p:spPr>
        <p:txBody>
          <a:bodyPr anchor="t" rtlCol="false" tIns="0" lIns="0" bIns="0" rIns="0">
            <a:spAutoFit/>
          </a:bodyPr>
          <a:lstStyle/>
          <a:p>
            <a:pPr algn="l" marL="0" indent="0" lvl="0">
              <a:lnSpc>
                <a:spcPts val="2939"/>
              </a:lnSpc>
            </a:pPr>
            <a:r>
              <a:rPr lang="en-US" sz="2099" spc="41">
                <a:solidFill>
                  <a:srgbClr val="E0FBFC"/>
                </a:solidFill>
                <a:latin typeface="Be Vietnam"/>
                <a:ea typeface="Be Vietnam"/>
                <a:cs typeface="Be Vietnam"/>
                <a:sym typeface="Be Vietnam"/>
              </a:rPr>
              <a:t>The accuracy metrics for our test sets showcase the effectiveness of our AI model. With a Mean Absolute Error (MAE) of just 1.65 µg/m³ and a Root Mean Squared Error (RMSE) of 2.65 µg/m³, the model demonstrates a strong predictive capability. The R² value of 0.9217 indicates a high level of correlation between predicted and actual PM2.5 values, validating our approach towards accurate forecasting in Qatar's diverse environments.</a:t>
            </a:r>
          </a:p>
        </p:txBody>
      </p:sp>
      <p:sp>
        <p:nvSpPr>
          <p:cNvPr name="TextBox 5" id="5"/>
          <p:cNvSpPr txBox="true"/>
          <p:nvPr/>
        </p:nvSpPr>
        <p:spPr>
          <a:xfrm rot="0">
            <a:off x="7997380" y="2187909"/>
            <a:ext cx="8907101" cy="2313940"/>
          </a:xfrm>
          <a:prstGeom prst="rect">
            <a:avLst/>
          </a:prstGeom>
        </p:spPr>
        <p:txBody>
          <a:bodyPr anchor="t" rtlCol="false" tIns="0" lIns="0" bIns="0" rIns="0">
            <a:spAutoFit/>
          </a:bodyPr>
          <a:lstStyle/>
          <a:p>
            <a:pPr algn="l" marL="0" indent="0" lvl="0">
              <a:lnSpc>
                <a:spcPts val="2659"/>
              </a:lnSpc>
            </a:pPr>
            <a:r>
              <a:rPr lang="en-US" sz="1899" spc="37">
                <a:solidFill>
                  <a:srgbClr val="E0FBFC"/>
                </a:solidFill>
                <a:latin typeface="Be Vietnam"/>
                <a:ea typeface="Be Vietnam"/>
                <a:cs typeface="Be Vietnam"/>
                <a:sym typeface="Be Vietnam"/>
              </a:rPr>
              <a:t>The analysis of prediction errors revealed a clustering near zero, emphasizing the model's reliability. A scatter plot titled "Actual vs Predicted PM2.5" further illustrates this correlation, with most points falling along the diagonal reference line. Our findings confirm that the model effectively captures daily pollution cycles and the varying influences of meteorological factors, making it an invaluable tool for air quality management in Qatar.</a:t>
            </a:r>
          </a:p>
        </p:txBody>
      </p:sp>
      <p:sp>
        <p:nvSpPr>
          <p:cNvPr name="AutoShape 6" id="6"/>
          <p:cNvSpPr/>
          <p:nvPr/>
        </p:nvSpPr>
        <p:spPr>
          <a:xfrm>
            <a:off x="6772846" y="2278714"/>
            <a:ext cx="0" cy="6959283"/>
          </a:xfrm>
          <a:prstGeom prst="line">
            <a:avLst/>
          </a:prstGeom>
          <a:ln cap="flat" w="28575">
            <a:solidFill>
              <a:srgbClr val="E0FBFC"/>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0FBFC"/>
        </a:solidFill>
      </p:bgPr>
    </p:bg>
    <p:spTree>
      <p:nvGrpSpPr>
        <p:cNvPr id="1" name=""/>
        <p:cNvGrpSpPr/>
        <p:nvPr/>
      </p:nvGrpSpPr>
      <p:grpSpPr>
        <a:xfrm>
          <a:off x="0" y="0"/>
          <a:ext cx="0" cy="0"/>
          <a:chOff x="0" y="0"/>
          <a:chExt cx="0" cy="0"/>
        </a:xfrm>
      </p:grpSpPr>
      <p:sp>
        <p:nvSpPr>
          <p:cNvPr name="TextBox 2" id="2"/>
          <p:cNvSpPr txBox="true"/>
          <p:nvPr/>
        </p:nvSpPr>
        <p:spPr>
          <a:xfrm rot="0">
            <a:off x="2105025" y="1571625"/>
            <a:ext cx="14077950" cy="1276350"/>
          </a:xfrm>
          <a:prstGeom prst="rect">
            <a:avLst/>
          </a:prstGeom>
        </p:spPr>
        <p:txBody>
          <a:bodyPr anchor="t" rtlCol="false" tIns="0" lIns="0" bIns="0" rIns="0">
            <a:spAutoFit/>
          </a:bodyPr>
          <a:lstStyle/>
          <a:p>
            <a:pPr algn="ctr" marL="0" indent="0" lvl="0">
              <a:lnSpc>
                <a:spcPts val="10199"/>
              </a:lnSpc>
            </a:pPr>
            <a:r>
              <a:rPr lang="en-US" sz="8499">
                <a:solidFill>
                  <a:srgbClr val="005F73"/>
                </a:solidFill>
                <a:latin typeface="Roca Two"/>
                <a:ea typeface="Roca Two"/>
                <a:cs typeface="Roca Two"/>
                <a:sym typeface="Roca Two"/>
              </a:rPr>
              <a:t>Future Roadmap</a:t>
            </a:r>
          </a:p>
        </p:txBody>
      </p:sp>
      <p:sp>
        <p:nvSpPr>
          <p:cNvPr name="AutoShape 3" id="3"/>
          <p:cNvSpPr/>
          <p:nvPr/>
        </p:nvSpPr>
        <p:spPr>
          <a:xfrm>
            <a:off x="4537870" y="6038850"/>
            <a:ext cx="1541459" cy="0"/>
          </a:xfrm>
          <a:prstGeom prst="line">
            <a:avLst/>
          </a:prstGeom>
          <a:ln cap="flat" w="28575">
            <a:solidFill>
              <a:srgbClr val="002F4B"/>
            </a:solidFill>
            <a:prstDash val="solid"/>
            <a:headEnd type="none" len="sm" w="sm"/>
            <a:tailEnd type="none" len="sm" w="sm"/>
          </a:ln>
        </p:spPr>
      </p:sp>
      <p:sp>
        <p:nvSpPr>
          <p:cNvPr name="AutoShape 4" id="4"/>
          <p:cNvSpPr/>
          <p:nvPr/>
        </p:nvSpPr>
        <p:spPr>
          <a:xfrm>
            <a:off x="8373270" y="6057900"/>
            <a:ext cx="1541459" cy="0"/>
          </a:xfrm>
          <a:prstGeom prst="line">
            <a:avLst/>
          </a:prstGeom>
          <a:ln cap="flat" w="28575">
            <a:solidFill>
              <a:srgbClr val="002F4B"/>
            </a:solidFill>
            <a:prstDash val="solid"/>
            <a:headEnd type="none" len="sm" w="sm"/>
            <a:tailEnd type="none" len="sm" w="sm"/>
          </a:ln>
        </p:spPr>
      </p:sp>
      <p:sp>
        <p:nvSpPr>
          <p:cNvPr name="AutoShape 5" id="5"/>
          <p:cNvSpPr/>
          <p:nvPr/>
        </p:nvSpPr>
        <p:spPr>
          <a:xfrm>
            <a:off x="12208670" y="6057900"/>
            <a:ext cx="1541459" cy="0"/>
          </a:xfrm>
          <a:prstGeom prst="line">
            <a:avLst/>
          </a:prstGeom>
          <a:ln cap="flat" w="28575">
            <a:solidFill>
              <a:srgbClr val="002F4B"/>
            </a:solidFill>
            <a:prstDash val="solid"/>
            <a:headEnd type="none" len="sm" w="sm"/>
            <a:tailEnd type="none" len="sm" w="sm"/>
          </a:ln>
        </p:spPr>
      </p:sp>
      <p:sp>
        <p:nvSpPr>
          <p:cNvPr name="TextBox 6" id="6"/>
          <p:cNvSpPr txBox="true"/>
          <p:nvPr/>
        </p:nvSpPr>
        <p:spPr>
          <a:xfrm rot="0">
            <a:off x="2105025" y="4787265"/>
            <a:ext cx="2571750" cy="356235"/>
          </a:xfrm>
          <a:prstGeom prst="rect">
            <a:avLst/>
          </a:prstGeom>
        </p:spPr>
        <p:txBody>
          <a:bodyPr anchor="t" rtlCol="false" tIns="0" lIns="0" bIns="0" rIns="0">
            <a:spAutoFit/>
          </a:bodyPr>
          <a:lstStyle/>
          <a:p>
            <a:pPr algn="ctr" marL="0" indent="0" lvl="0">
              <a:lnSpc>
                <a:spcPts val="2940"/>
              </a:lnSpc>
            </a:pPr>
            <a:r>
              <a:rPr lang="en-US" b="true" sz="2100" spc="21">
                <a:solidFill>
                  <a:srgbClr val="005F73"/>
                </a:solidFill>
                <a:latin typeface="Be Vietnam Ultra-Bold"/>
                <a:ea typeface="Be Vietnam Ultra-Bold"/>
                <a:cs typeface="Be Vietnam Ultra-Bold"/>
                <a:sym typeface="Be Vietnam Ultra-Bold"/>
              </a:rPr>
              <a:t>Short Term Goals</a:t>
            </a:r>
          </a:p>
        </p:txBody>
      </p:sp>
      <p:sp>
        <p:nvSpPr>
          <p:cNvPr name="TextBox 7" id="7"/>
          <p:cNvSpPr txBox="true"/>
          <p:nvPr/>
        </p:nvSpPr>
        <p:spPr>
          <a:xfrm rot="0">
            <a:off x="2105025" y="6896127"/>
            <a:ext cx="2571750" cy="935355"/>
          </a:xfrm>
          <a:prstGeom prst="rect">
            <a:avLst/>
          </a:prstGeom>
        </p:spPr>
        <p:txBody>
          <a:bodyPr anchor="t" rtlCol="false" tIns="0" lIns="0" bIns="0" rIns="0">
            <a:spAutoFit/>
          </a:bodyPr>
          <a:lstStyle/>
          <a:p>
            <a:pPr algn="ctr" marL="0" indent="0" lvl="0">
              <a:lnSpc>
                <a:spcPts val="2519"/>
              </a:lnSpc>
            </a:pPr>
            <a:r>
              <a:rPr lang="en-US" sz="1799" spc="35">
                <a:solidFill>
                  <a:srgbClr val="002F4B"/>
                </a:solidFill>
                <a:latin typeface="Be Vietnam"/>
                <a:ea typeface="Be Vietnam"/>
                <a:cs typeface="Be Vietnam"/>
                <a:sym typeface="Be Vietnam"/>
              </a:rPr>
              <a:t>Add more regions and sensors for better coverage.</a:t>
            </a:r>
          </a:p>
        </p:txBody>
      </p:sp>
      <p:sp>
        <p:nvSpPr>
          <p:cNvPr name="TextBox 8" id="8"/>
          <p:cNvSpPr txBox="true"/>
          <p:nvPr/>
        </p:nvSpPr>
        <p:spPr>
          <a:xfrm rot="0">
            <a:off x="5940425" y="4787265"/>
            <a:ext cx="2571750" cy="356235"/>
          </a:xfrm>
          <a:prstGeom prst="rect">
            <a:avLst/>
          </a:prstGeom>
        </p:spPr>
        <p:txBody>
          <a:bodyPr anchor="t" rtlCol="false" tIns="0" lIns="0" bIns="0" rIns="0">
            <a:spAutoFit/>
          </a:bodyPr>
          <a:lstStyle/>
          <a:p>
            <a:pPr algn="ctr" marL="0" indent="0" lvl="0">
              <a:lnSpc>
                <a:spcPts val="2940"/>
              </a:lnSpc>
              <a:spcBef>
                <a:spcPct val="0"/>
              </a:spcBef>
            </a:pPr>
            <a:r>
              <a:rPr lang="en-US" b="true" sz="2100" spc="21">
                <a:solidFill>
                  <a:srgbClr val="005F73"/>
                </a:solidFill>
                <a:latin typeface="Be Vietnam Ultra-Bold"/>
                <a:ea typeface="Be Vietnam Ultra-Bold"/>
                <a:cs typeface="Be Vietnam Ultra-Bold"/>
                <a:sym typeface="Be Vietnam Ultra-Bold"/>
              </a:rPr>
              <a:t>Medium Term Goals</a:t>
            </a:r>
          </a:p>
        </p:txBody>
      </p:sp>
      <p:sp>
        <p:nvSpPr>
          <p:cNvPr name="TextBox 9" id="9"/>
          <p:cNvSpPr txBox="true"/>
          <p:nvPr/>
        </p:nvSpPr>
        <p:spPr>
          <a:xfrm rot="0">
            <a:off x="5940425" y="6896127"/>
            <a:ext cx="2571750" cy="1249680"/>
          </a:xfrm>
          <a:prstGeom prst="rect">
            <a:avLst/>
          </a:prstGeom>
        </p:spPr>
        <p:txBody>
          <a:bodyPr anchor="t" rtlCol="false" tIns="0" lIns="0" bIns="0" rIns="0">
            <a:spAutoFit/>
          </a:bodyPr>
          <a:lstStyle/>
          <a:p>
            <a:pPr algn="ctr" marL="0" indent="0" lvl="0">
              <a:lnSpc>
                <a:spcPts val="2519"/>
              </a:lnSpc>
            </a:pPr>
            <a:r>
              <a:rPr lang="en-US" sz="1799" spc="35">
                <a:solidFill>
                  <a:srgbClr val="002F4B"/>
                </a:solidFill>
                <a:latin typeface="Be Vietnam"/>
                <a:ea typeface="Be Vietnam"/>
                <a:cs typeface="Be Vietnam"/>
                <a:sym typeface="Be Vietnam"/>
              </a:rPr>
              <a:t>Implement real-time streaming for improved forecasting accuracy.</a:t>
            </a:r>
          </a:p>
        </p:txBody>
      </p:sp>
      <p:sp>
        <p:nvSpPr>
          <p:cNvPr name="TextBox 10" id="10"/>
          <p:cNvSpPr txBox="true"/>
          <p:nvPr/>
        </p:nvSpPr>
        <p:spPr>
          <a:xfrm rot="0">
            <a:off x="9775825" y="4787238"/>
            <a:ext cx="2571750" cy="356235"/>
          </a:xfrm>
          <a:prstGeom prst="rect">
            <a:avLst/>
          </a:prstGeom>
        </p:spPr>
        <p:txBody>
          <a:bodyPr anchor="t" rtlCol="false" tIns="0" lIns="0" bIns="0" rIns="0">
            <a:spAutoFit/>
          </a:bodyPr>
          <a:lstStyle/>
          <a:p>
            <a:pPr algn="ctr" marL="0" indent="0" lvl="0">
              <a:lnSpc>
                <a:spcPts val="2940"/>
              </a:lnSpc>
            </a:pPr>
            <a:r>
              <a:rPr lang="en-US" b="true" sz="2100" spc="21">
                <a:solidFill>
                  <a:srgbClr val="005F73"/>
                </a:solidFill>
                <a:latin typeface="Be Vietnam Ultra-Bold"/>
                <a:ea typeface="Be Vietnam Ultra-Bold"/>
                <a:cs typeface="Be Vietnam Ultra-Bold"/>
                <a:sym typeface="Be Vietnam Ultra-Bold"/>
              </a:rPr>
              <a:t>Long Term Goals</a:t>
            </a:r>
          </a:p>
        </p:txBody>
      </p:sp>
      <p:sp>
        <p:nvSpPr>
          <p:cNvPr name="TextBox 11" id="11"/>
          <p:cNvSpPr txBox="true"/>
          <p:nvPr/>
        </p:nvSpPr>
        <p:spPr>
          <a:xfrm rot="0">
            <a:off x="9775825" y="6896100"/>
            <a:ext cx="2571750" cy="1249680"/>
          </a:xfrm>
          <a:prstGeom prst="rect">
            <a:avLst/>
          </a:prstGeom>
        </p:spPr>
        <p:txBody>
          <a:bodyPr anchor="t" rtlCol="false" tIns="0" lIns="0" bIns="0" rIns="0">
            <a:spAutoFit/>
          </a:bodyPr>
          <a:lstStyle/>
          <a:p>
            <a:pPr algn="ctr" marL="0" indent="0" lvl="0">
              <a:lnSpc>
                <a:spcPts val="2519"/>
              </a:lnSpc>
            </a:pPr>
            <a:r>
              <a:rPr lang="en-US" sz="1799" spc="35">
                <a:solidFill>
                  <a:srgbClr val="002F4B"/>
                </a:solidFill>
                <a:latin typeface="Be Vietnam"/>
                <a:ea typeface="Be Vietnam"/>
                <a:cs typeface="Be Vietnam"/>
                <a:sym typeface="Be Vietnam"/>
              </a:rPr>
              <a:t>Develop public dashboards for community access and awareness.</a:t>
            </a:r>
          </a:p>
        </p:txBody>
      </p:sp>
      <p:sp>
        <p:nvSpPr>
          <p:cNvPr name="TextBox 12" id="12"/>
          <p:cNvSpPr txBox="true"/>
          <p:nvPr/>
        </p:nvSpPr>
        <p:spPr>
          <a:xfrm rot="0">
            <a:off x="13611225" y="4787238"/>
            <a:ext cx="2571750" cy="356235"/>
          </a:xfrm>
          <a:prstGeom prst="rect">
            <a:avLst/>
          </a:prstGeom>
        </p:spPr>
        <p:txBody>
          <a:bodyPr anchor="t" rtlCol="false" tIns="0" lIns="0" bIns="0" rIns="0">
            <a:spAutoFit/>
          </a:bodyPr>
          <a:lstStyle/>
          <a:p>
            <a:pPr algn="ctr" marL="0" indent="0" lvl="0">
              <a:lnSpc>
                <a:spcPts val="2940"/>
              </a:lnSpc>
            </a:pPr>
            <a:r>
              <a:rPr lang="en-US" b="true" sz="2100" spc="21">
                <a:solidFill>
                  <a:srgbClr val="005F73"/>
                </a:solidFill>
                <a:latin typeface="Be Vietnam Ultra-Bold"/>
                <a:ea typeface="Be Vietnam Ultra-Bold"/>
                <a:cs typeface="Be Vietnam Ultra-Bold"/>
                <a:sym typeface="Be Vietnam Ultra-Bold"/>
              </a:rPr>
              <a:t>Policy Integration</a:t>
            </a:r>
          </a:p>
        </p:txBody>
      </p:sp>
      <p:sp>
        <p:nvSpPr>
          <p:cNvPr name="TextBox 13" id="13"/>
          <p:cNvSpPr txBox="true"/>
          <p:nvPr/>
        </p:nvSpPr>
        <p:spPr>
          <a:xfrm rot="0">
            <a:off x="13611225" y="6896100"/>
            <a:ext cx="2571750" cy="1249680"/>
          </a:xfrm>
          <a:prstGeom prst="rect">
            <a:avLst/>
          </a:prstGeom>
        </p:spPr>
        <p:txBody>
          <a:bodyPr anchor="t" rtlCol="false" tIns="0" lIns="0" bIns="0" rIns="0">
            <a:spAutoFit/>
          </a:bodyPr>
          <a:lstStyle/>
          <a:p>
            <a:pPr algn="ctr" marL="0" indent="0" lvl="0">
              <a:lnSpc>
                <a:spcPts val="2519"/>
              </a:lnSpc>
            </a:pPr>
            <a:r>
              <a:rPr lang="en-US" sz="1799" spc="35">
                <a:solidFill>
                  <a:srgbClr val="002F4B"/>
                </a:solidFill>
                <a:latin typeface="Be Vietnam"/>
                <a:ea typeface="Be Vietnam"/>
                <a:cs typeface="Be Vietnam"/>
                <a:sym typeface="Be Vietnam"/>
              </a:rPr>
              <a:t>Collaborate with authorities for effective air quality management.</a:t>
            </a:r>
          </a:p>
        </p:txBody>
      </p:sp>
      <p:sp>
        <p:nvSpPr>
          <p:cNvPr name="Freeform 14" id="14"/>
          <p:cNvSpPr/>
          <p:nvPr/>
        </p:nvSpPr>
        <p:spPr>
          <a:xfrm flipH="false" flipV="false" rot="0">
            <a:off x="3034069" y="5735006"/>
            <a:ext cx="713662" cy="626725"/>
          </a:xfrm>
          <a:custGeom>
            <a:avLst/>
            <a:gdLst/>
            <a:ahLst/>
            <a:cxnLst/>
            <a:rect r="r" b="b" t="t" l="l"/>
            <a:pathLst>
              <a:path h="626725" w="713662">
                <a:moveTo>
                  <a:pt x="0" y="0"/>
                </a:moveTo>
                <a:lnTo>
                  <a:pt x="713662" y="0"/>
                </a:lnTo>
                <a:lnTo>
                  <a:pt x="713662" y="626725"/>
                </a:lnTo>
                <a:lnTo>
                  <a:pt x="0" y="626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4540269" y="5735006"/>
            <a:ext cx="713662" cy="626725"/>
          </a:xfrm>
          <a:custGeom>
            <a:avLst/>
            <a:gdLst/>
            <a:ahLst/>
            <a:cxnLst/>
            <a:rect r="r" b="b" t="t" l="l"/>
            <a:pathLst>
              <a:path h="626725" w="713662">
                <a:moveTo>
                  <a:pt x="0" y="0"/>
                </a:moveTo>
                <a:lnTo>
                  <a:pt x="713662" y="0"/>
                </a:lnTo>
                <a:lnTo>
                  <a:pt x="713662" y="626725"/>
                </a:lnTo>
                <a:lnTo>
                  <a:pt x="0" y="626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869469" y="5735006"/>
            <a:ext cx="713662" cy="626725"/>
          </a:xfrm>
          <a:custGeom>
            <a:avLst/>
            <a:gdLst/>
            <a:ahLst/>
            <a:cxnLst/>
            <a:rect r="r" b="b" t="t" l="l"/>
            <a:pathLst>
              <a:path h="626725" w="713662">
                <a:moveTo>
                  <a:pt x="0" y="0"/>
                </a:moveTo>
                <a:lnTo>
                  <a:pt x="713662" y="0"/>
                </a:lnTo>
                <a:lnTo>
                  <a:pt x="713662" y="626725"/>
                </a:lnTo>
                <a:lnTo>
                  <a:pt x="0" y="626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0704869" y="5735006"/>
            <a:ext cx="713662" cy="626725"/>
          </a:xfrm>
          <a:custGeom>
            <a:avLst/>
            <a:gdLst/>
            <a:ahLst/>
            <a:cxnLst/>
            <a:rect r="r" b="b" t="t" l="l"/>
            <a:pathLst>
              <a:path h="626725" w="713662">
                <a:moveTo>
                  <a:pt x="0" y="0"/>
                </a:moveTo>
                <a:lnTo>
                  <a:pt x="713662" y="0"/>
                </a:lnTo>
                <a:lnTo>
                  <a:pt x="713662" y="626725"/>
                </a:lnTo>
                <a:lnTo>
                  <a:pt x="0" y="626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AutoShape 2" id="2"/>
          <p:cNvSpPr/>
          <p:nvPr/>
        </p:nvSpPr>
        <p:spPr>
          <a:xfrm>
            <a:off x="651797" y="2055148"/>
            <a:ext cx="8324850" cy="0"/>
          </a:xfrm>
          <a:prstGeom prst="line">
            <a:avLst/>
          </a:prstGeom>
          <a:ln cap="flat" w="28575">
            <a:solidFill>
              <a:srgbClr val="E0FBFC"/>
            </a:solidFill>
            <a:prstDash val="solid"/>
            <a:headEnd type="none" len="sm" w="sm"/>
            <a:tailEnd type="none" len="sm" w="sm"/>
          </a:ln>
        </p:spPr>
      </p:sp>
      <p:sp>
        <p:nvSpPr>
          <p:cNvPr name="Freeform 3" id="3"/>
          <p:cNvSpPr/>
          <p:nvPr/>
        </p:nvSpPr>
        <p:spPr>
          <a:xfrm flipH="false" flipV="false" rot="0">
            <a:off x="651797" y="2435484"/>
            <a:ext cx="1430157" cy="1438001"/>
          </a:xfrm>
          <a:custGeom>
            <a:avLst/>
            <a:gdLst/>
            <a:ahLst/>
            <a:cxnLst/>
            <a:rect r="r" b="b" t="t" l="l"/>
            <a:pathLst>
              <a:path h="1438001" w="1430157">
                <a:moveTo>
                  <a:pt x="0" y="0"/>
                </a:moveTo>
                <a:lnTo>
                  <a:pt x="1430157" y="0"/>
                </a:lnTo>
                <a:lnTo>
                  <a:pt x="1430157" y="1438001"/>
                </a:lnTo>
                <a:lnTo>
                  <a:pt x="0" y="1438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51797" y="554038"/>
            <a:ext cx="16954500" cy="1120774"/>
          </a:xfrm>
          <a:prstGeom prst="rect">
            <a:avLst/>
          </a:prstGeom>
        </p:spPr>
        <p:txBody>
          <a:bodyPr anchor="t" rtlCol="false" tIns="0" lIns="0" bIns="0" rIns="0">
            <a:spAutoFit/>
          </a:bodyPr>
          <a:lstStyle/>
          <a:p>
            <a:pPr algn="l" marL="0" indent="0" lvl="0">
              <a:lnSpc>
                <a:spcPts val="8499"/>
              </a:lnSpc>
            </a:pPr>
            <a:r>
              <a:rPr lang="en-US" sz="8499">
                <a:solidFill>
                  <a:srgbClr val="E0FBFC"/>
                </a:solidFill>
                <a:latin typeface="Roca Two"/>
                <a:ea typeface="Roca Two"/>
                <a:cs typeface="Roca Two"/>
                <a:sym typeface="Roca Two"/>
              </a:rPr>
              <a:t>Conclusion:</a:t>
            </a:r>
          </a:p>
        </p:txBody>
      </p:sp>
      <p:grpSp>
        <p:nvGrpSpPr>
          <p:cNvPr name="Group 5" id="5"/>
          <p:cNvGrpSpPr/>
          <p:nvPr/>
        </p:nvGrpSpPr>
        <p:grpSpPr>
          <a:xfrm rot="0">
            <a:off x="3124909" y="3063814"/>
            <a:ext cx="4010025" cy="5733486"/>
            <a:chOff x="0" y="0"/>
            <a:chExt cx="5346700" cy="7644649"/>
          </a:xfrm>
        </p:grpSpPr>
        <p:sp>
          <p:nvSpPr>
            <p:cNvPr name="TextBox 6" id="6"/>
            <p:cNvSpPr txBox="true"/>
            <p:nvPr/>
          </p:nvSpPr>
          <p:spPr>
            <a:xfrm rot="0">
              <a:off x="0" y="-47625"/>
              <a:ext cx="5346700" cy="1861186"/>
            </a:xfrm>
            <a:prstGeom prst="rect">
              <a:avLst/>
            </a:prstGeom>
          </p:spPr>
          <p:txBody>
            <a:bodyPr anchor="t" rtlCol="false" tIns="0" lIns="0" bIns="0" rIns="0">
              <a:spAutoFit/>
            </a:bodyPr>
            <a:lstStyle/>
            <a:p>
              <a:pPr algn="l" marL="0" indent="0" lvl="0">
                <a:lnSpc>
                  <a:spcPts val="3779"/>
                </a:lnSpc>
                <a:spcBef>
                  <a:spcPct val="0"/>
                </a:spcBef>
              </a:pPr>
              <a:r>
                <a:rPr lang="en-US" b="true" sz="2699" spc="26">
                  <a:solidFill>
                    <a:srgbClr val="B0C5C8"/>
                  </a:solidFill>
                  <a:latin typeface="Be Vietnam Ultra-Bold"/>
                  <a:ea typeface="Be Vietnam Ultra-Bold"/>
                  <a:cs typeface="Be Vietnam Ultra-Bold"/>
                  <a:sym typeface="Be Vietnam Ultra-Bold"/>
                </a:rPr>
                <a:t>AI + multi-source data enables r</a:t>
              </a:r>
              <a:r>
                <a:rPr lang="en-US" b="true" sz="2699" spc="26">
                  <a:solidFill>
                    <a:srgbClr val="B0C5C8"/>
                  </a:solidFill>
                  <a:latin typeface="Be Vietnam Ultra-Bold"/>
                  <a:ea typeface="Be Vietnam Ultra-Bold"/>
                  <a:cs typeface="Be Vietnam Ultra-Bold"/>
                  <a:sym typeface="Be Vietnam Ultra-Bold"/>
                </a:rPr>
                <a:t>eliable air quality forecasts:</a:t>
              </a:r>
            </a:p>
          </p:txBody>
        </p:sp>
        <p:sp>
          <p:nvSpPr>
            <p:cNvPr name="TextBox 7" id="7"/>
            <p:cNvSpPr txBox="true"/>
            <p:nvPr/>
          </p:nvSpPr>
          <p:spPr>
            <a:xfrm rot="0">
              <a:off x="0" y="2090303"/>
              <a:ext cx="5346700" cy="5554346"/>
            </a:xfrm>
            <a:prstGeom prst="rect">
              <a:avLst/>
            </a:prstGeom>
          </p:spPr>
          <p:txBody>
            <a:bodyPr anchor="t" rtlCol="false" tIns="0" lIns="0" bIns="0" rIns="0">
              <a:spAutoFit/>
            </a:bodyPr>
            <a:lstStyle/>
            <a:p>
              <a:pPr algn="l" marL="0" indent="0" lvl="0">
                <a:lnSpc>
                  <a:spcPts val="3359"/>
                </a:lnSpc>
                <a:spcBef>
                  <a:spcPct val="0"/>
                </a:spcBef>
              </a:pPr>
              <a:r>
                <a:rPr lang="en-US" sz="2399" spc="47">
                  <a:solidFill>
                    <a:srgbClr val="E0FBFC"/>
                  </a:solidFill>
                  <a:latin typeface="Be Vietnam"/>
                  <a:ea typeface="Be Vietnam"/>
                  <a:cs typeface="Be Vietnam"/>
                  <a:sym typeface="Be Vietnam"/>
                </a:rPr>
                <a:t>By util</a:t>
              </a:r>
              <a:r>
                <a:rPr lang="en-US" sz="2399" spc="47">
                  <a:solidFill>
                    <a:srgbClr val="E0FBFC"/>
                  </a:solidFill>
                  <a:latin typeface="Be Vietnam"/>
                  <a:ea typeface="Be Vietnam"/>
                  <a:cs typeface="Be Vietnam"/>
                  <a:sym typeface="Be Vietnam"/>
                </a:rPr>
                <a:t>izing Artificial Intelligence combined with diverse multi-source data streams (like satellite imagery, ground sensors, and traffic patterns), scientists can now generate highly reliable and accurate air quality forecasts.</a:t>
              </a:r>
            </a:p>
          </p:txBody>
        </p:sp>
      </p:grpSp>
      <p:grpSp>
        <p:nvGrpSpPr>
          <p:cNvPr name="Group 8" id="8"/>
          <p:cNvGrpSpPr/>
          <p:nvPr/>
        </p:nvGrpSpPr>
        <p:grpSpPr>
          <a:xfrm rot="0">
            <a:off x="7802871" y="3063814"/>
            <a:ext cx="4010025" cy="6152586"/>
            <a:chOff x="0" y="0"/>
            <a:chExt cx="5346700" cy="8203449"/>
          </a:xfrm>
        </p:grpSpPr>
        <p:sp>
          <p:nvSpPr>
            <p:cNvPr name="TextBox 9" id="9"/>
            <p:cNvSpPr txBox="true"/>
            <p:nvPr/>
          </p:nvSpPr>
          <p:spPr>
            <a:xfrm rot="0">
              <a:off x="0" y="-47625"/>
              <a:ext cx="5346700" cy="1861186"/>
            </a:xfrm>
            <a:prstGeom prst="rect">
              <a:avLst/>
            </a:prstGeom>
          </p:spPr>
          <p:txBody>
            <a:bodyPr anchor="t" rtlCol="false" tIns="0" lIns="0" bIns="0" rIns="0">
              <a:spAutoFit/>
            </a:bodyPr>
            <a:lstStyle/>
            <a:p>
              <a:pPr algn="l" marL="0" indent="0" lvl="0">
                <a:lnSpc>
                  <a:spcPts val="3779"/>
                </a:lnSpc>
                <a:spcBef>
                  <a:spcPct val="0"/>
                </a:spcBef>
              </a:pPr>
              <a:r>
                <a:rPr lang="en-US" b="true" sz="2699" spc="26">
                  <a:solidFill>
                    <a:srgbClr val="B0C5C8"/>
                  </a:solidFill>
                  <a:latin typeface="Be Vietnam Ultra-Bold"/>
                  <a:ea typeface="Be Vietnam Ultra-Bold"/>
                  <a:cs typeface="Be Vietnam Ultra-Bold"/>
                  <a:sym typeface="Be Vietnam Ultra-Bold"/>
                </a:rPr>
                <a:t>S</a:t>
              </a:r>
              <a:r>
                <a:rPr lang="en-US" b="true" sz="2699" spc="26">
                  <a:solidFill>
                    <a:srgbClr val="B0C5C8"/>
                  </a:solidFill>
                  <a:latin typeface="Be Vietnam Ultra-Bold"/>
                  <a:ea typeface="Be Vietnam Ultra-Bold"/>
                  <a:cs typeface="Be Vietnam Ultra-Bold"/>
                  <a:sym typeface="Be Vietnam Ultra-Bold"/>
                </a:rPr>
                <a:t>ystem supports proactive health &amp; policy decisions:</a:t>
              </a:r>
            </a:p>
          </p:txBody>
        </p:sp>
        <p:sp>
          <p:nvSpPr>
            <p:cNvPr name="TextBox 10" id="10"/>
            <p:cNvSpPr txBox="true"/>
            <p:nvPr/>
          </p:nvSpPr>
          <p:spPr>
            <a:xfrm rot="0">
              <a:off x="0" y="2090303"/>
              <a:ext cx="5346700" cy="6113146"/>
            </a:xfrm>
            <a:prstGeom prst="rect">
              <a:avLst/>
            </a:prstGeom>
          </p:spPr>
          <p:txBody>
            <a:bodyPr anchor="t" rtlCol="false" tIns="0" lIns="0" bIns="0" rIns="0">
              <a:spAutoFit/>
            </a:bodyPr>
            <a:lstStyle/>
            <a:p>
              <a:pPr algn="l" marL="0" indent="0" lvl="0">
                <a:lnSpc>
                  <a:spcPts val="3359"/>
                </a:lnSpc>
                <a:spcBef>
                  <a:spcPct val="0"/>
                </a:spcBef>
              </a:pPr>
              <a:r>
                <a:rPr lang="en-US" sz="2399" spc="47">
                  <a:solidFill>
                    <a:srgbClr val="E0FBFC"/>
                  </a:solidFill>
                  <a:latin typeface="Be Vietnam"/>
                  <a:ea typeface="Be Vietnam"/>
                  <a:cs typeface="Be Vietnam"/>
                  <a:sym typeface="Be Vietnam"/>
                </a:rPr>
                <a:t>The resulting comprehensive air quality monitoring system supports proactive health and policy decisions, allowing officials to issue timely health advisories and implement targeted environmental regulations to protect citizens.</a:t>
              </a:r>
            </a:p>
          </p:txBody>
        </p:sp>
      </p:grpSp>
      <p:grpSp>
        <p:nvGrpSpPr>
          <p:cNvPr name="Group 11" id="11"/>
          <p:cNvGrpSpPr/>
          <p:nvPr/>
        </p:nvGrpSpPr>
        <p:grpSpPr>
          <a:xfrm rot="0">
            <a:off x="12479646" y="3154485"/>
            <a:ext cx="4010025" cy="5676336"/>
            <a:chOff x="0" y="0"/>
            <a:chExt cx="5346700" cy="7568449"/>
          </a:xfrm>
        </p:grpSpPr>
        <p:sp>
          <p:nvSpPr>
            <p:cNvPr name="TextBox 12" id="12"/>
            <p:cNvSpPr txBox="true"/>
            <p:nvPr/>
          </p:nvSpPr>
          <p:spPr>
            <a:xfrm rot="0">
              <a:off x="0" y="-47625"/>
              <a:ext cx="5346700" cy="1226186"/>
            </a:xfrm>
            <a:prstGeom prst="rect">
              <a:avLst/>
            </a:prstGeom>
          </p:spPr>
          <p:txBody>
            <a:bodyPr anchor="t" rtlCol="false" tIns="0" lIns="0" bIns="0" rIns="0">
              <a:spAutoFit/>
            </a:bodyPr>
            <a:lstStyle/>
            <a:p>
              <a:pPr algn="l" marL="0" indent="0" lvl="0">
                <a:lnSpc>
                  <a:spcPts val="3779"/>
                </a:lnSpc>
                <a:spcBef>
                  <a:spcPct val="0"/>
                </a:spcBef>
              </a:pPr>
              <a:r>
                <a:rPr lang="en-US" b="true" sz="2699" spc="26">
                  <a:solidFill>
                    <a:srgbClr val="B0C5C8"/>
                  </a:solidFill>
                  <a:latin typeface="Be Vietnam Ultra-Bold"/>
                  <a:ea typeface="Be Vietnam Ultra-Bold"/>
                  <a:cs typeface="Be Vietnam Ultra-Bold"/>
                  <a:sym typeface="Be Vietnam Ultra-Bold"/>
                </a:rPr>
                <a:t>Scalable to nati</a:t>
              </a:r>
              <a:r>
                <a:rPr lang="en-US" b="true" sz="2699" spc="26">
                  <a:solidFill>
                    <a:srgbClr val="B0C5C8"/>
                  </a:solidFill>
                  <a:latin typeface="Be Vietnam Ultra-Bold"/>
                  <a:ea typeface="Be Vietnam Ultra-Bold"/>
                  <a:cs typeface="Be Vietnam Ultra-Bold"/>
                  <a:sym typeface="Be Vietnam Ultra-Bold"/>
                </a:rPr>
                <a:t>onal and regional use:</a:t>
              </a:r>
            </a:p>
          </p:txBody>
        </p:sp>
        <p:sp>
          <p:nvSpPr>
            <p:cNvPr name="TextBox 13" id="13"/>
            <p:cNvSpPr txBox="true"/>
            <p:nvPr/>
          </p:nvSpPr>
          <p:spPr>
            <a:xfrm rot="0">
              <a:off x="0" y="1455303"/>
              <a:ext cx="5346700" cy="6113146"/>
            </a:xfrm>
            <a:prstGeom prst="rect">
              <a:avLst/>
            </a:prstGeom>
          </p:spPr>
          <p:txBody>
            <a:bodyPr anchor="t" rtlCol="false" tIns="0" lIns="0" bIns="0" rIns="0">
              <a:spAutoFit/>
            </a:bodyPr>
            <a:lstStyle/>
            <a:p>
              <a:pPr algn="l" marL="0" indent="0" lvl="0">
                <a:lnSpc>
                  <a:spcPts val="3359"/>
                </a:lnSpc>
                <a:spcBef>
                  <a:spcPct val="0"/>
                </a:spcBef>
              </a:pPr>
              <a:r>
                <a:rPr lang="en-US" sz="2399" spc="47">
                  <a:solidFill>
                    <a:srgbClr val="E0FBFC"/>
                  </a:solidFill>
                  <a:latin typeface="Be Vietnam"/>
                  <a:ea typeface="Be Vietnam"/>
                  <a:cs typeface="Be Vietnam"/>
                  <a:sym typeface="Be Vietnam"/>
                </a:rPr>
                <a:t>The resulting comprehensive air quality monitoring system supports proactive health and policy decisions, allowing officials to issue timely health advisories and implement targeted environmental regulations to protect citizens.</a:t>
              </a:r>
            </a:p>
          </p:txBody>
        </p:sp>
      </p:grpSp>
      <p:sp>
        <p:nvSpPr>
          <p:cNvPr name="AutoShape 14" id="14"/>
          <p:cNvSpPr/>
          <p:nvPr/>
        </p:nvSpPr>
        <p:spPr>
          <a:xfrm>
            <a:off x="8934450" y="2449772"/>
            <a:ext cx="8324850" cy="0"/>
          </a:xfrm>
          <a:prstGeom prst="line">
            <a:avLst/>
          </a:prstGeom>
          <a:ln cap="flat" w="28575">
            <a:solidFill>
              <a:srgbClr val="E0FBFC"/>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2F4B"/>
        </a:solidFill>
      </p:bgPr>
    </p:bg>
    <p:spTree>
      <p:nvGrpSpPr>
        <p:cNvPr id="1" name=""/>
        <p:cNvGrpSpPr/>
        <p:nvPr/>
      </p:nvGrpSpPr>
      <p:grpSpPr>
        <a:xfrm>
          <a:off x="0" y="0"/>
          <a:ext cx="0" cy="0"/>
          <a:chOff x="0" y="0"/>
          <a:chExt cx="0" cy="0"/>
        </a:xfrm>
      </p:grpSpPr>
      <p:sp>
        <p:nvSpPr>
          <p:cNvPr name="Freeform 2" id="2"/>
          <p:cNvSpPr/>
          <p:nvPr/>
        </p:nvSpPr>
        <p:spPr>
          <a:xfrm flipH="false" flipV="false" rot="0">
            <a:off x="537685" y="1938917"/>
            <a:ext cx="17212629" cy="5940194"/>
          </a:xfrm>
          <a:custGeom>
            <a:avLst/>
            <a:gdLst/>
            <a:ahLst/>
            <a:cxnLst/>
            <a:rect r="r" b="b" t="t" l="l"/>
            <a:pathLst>
              <a:path h="5940194" w="17212629">
                <a:moveTo>
                  <a:pt x="0" y="0"/>
                </a:moveTo>
                <a:lnTo>
                  <a:pt x="17212630" y="0"/>
                </a:lnTo>
                <a:lnTo>
                  <a:pt x="17212630" y="5940194"/>
                </a:lnTo>
                <a:lnTo>
                  <a:pt x="0" y="5940194"/>
                </a:lnTo>
                <a:lnTo>
                  <a:pt x="0" y="0"/>
                </a:lnTo>
                <a:close/>
              </a:path>
            </a:pathLst>
          </a:custGeom>
          <a:blipFill>
            <a:blip r:embed="rId2"/>
            <a:stretch>
              <a:fillRect l="0" t="0" r="0" b="-9386"/>
            </a:stretch>
          </a:blipFill>
        </p:spPr>
      </p:sp>
      <p:sp>
        <p:nvSpPr>
          <p:cNvPr name="Freeform 3" id="3"/>
          <p:cNvSpPr/>
          <p:nvPr/>
        </p:nvSpPr>
        <p:spPr>
          <a:xfrm flipH="false" flipV="false" rot="0">
            <a:off x="15649419" y="2244737"/>
            <a:ext cx="1609881" cy="1618710"/>
          </a:xfrm>
          <a:custGeom>
            <a:avLst/>
            <a:gdLst/>
            <a:ahLst/>
            <a:cxnLst/>
            <a:rect r="r" b="b" t="t" l="l"/>
            <a:pathLst>
              <a:path h="1618710" w="1609881">
                <a:moveTo>
                  <a:pt x="0" y="0"/>
                </a:moveTo>
                <a:lnTo>
                  <a:pt x="1609881" y="0"/>
                </a:lnTo>
                <a:lnTo>
                  <a:pt x="1609881" y="1618710"/>
                </a:lnTo>
                <a:lnTo>
                  <a:pt x="0" y="1618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750825" y="7147274"/>
            <a:ext cx="8786351" cy="1720849"/>
          </a:xfrm>
          <a:prstGeom prst="rect">
            <a:avLst/>
          </a:prstGeom>
        </p:spPr>
        <p:txBody>
          <a:bodyPr anchor="t" rtlCol="false" tIns="0" lIns="0" bIns="0" rIns="0">
            <a:spAutoFit/>
          </a:bodyPr>
          <a:lstStyle/>
          <a:p>
            <a:pPr algn="l" marL="0" indent="0" lvl="0">
              <a:lnSpc>
                <a:spcPts val="12999"/>
              </a:lnSpc>
            </a:pPr>
            <a:r>
              <a:rPr lang="en-US" sz="12999">
                <a:solidFill>
                  <a:srgbClr val="E0FBFC"/>
                </a:solidFill>
                <a:latin typeface="Roca Two"/>
                <a:ea typeface="Roca Two"/>
                <a:cs typeface="Roca Two"/>
                <a:sym typeface="Roca Two"/>
              </a:rPr>
              <a:t>Questions?</a:t>
            </a:r>
          </a:p>
        </p:txBody>
      </p:sp>
      <p:sp>
        <p:nvSpPr>
          <p:cNvPr name="Freeform 5" id="5"/>
          <p:cNvSpPr/>
          <p:nvPr/>
        </p:nvSpPr>
        <p:spPr>
          <a:xfrm flipH="false" flipV="false" rot="0">
            <a:off x="784044" y="2244737"/>
            <a:ext cx="1609881" cy="1618710"/>
          </a:xfrm>
          <a:custGeom>
            <a:avLst/>
            <a:gdLst/>
            <a:ahLst/>
            <a:cxnLst/>
            <a:rect r="r" b="b" t="t" l="l"/>
            <a:pathLst>
              <a:path h="1618710" w="1609881">
                <a:moveTo>
                  <a:pt x="0" y="0"/>
                </a:moveTo>
                <a:lnTo>
                  <a:pt x="1609881" y="0"/>
                </a:lnTo>
                <a:lnTo>
                  <a:pt x="1609881" y="1618710"/>
                </a:lnTo>
                <a:lnTo>
                  <a:pt x="0" y="1618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AutoShape 2" id="2"/>
          <p:cNvSpPr/>
          <p:nvPr/>
        </p:nvSpPr>
        <p:spPr>
          <a:xfrm>
            <a:off x="8741785" y="1857866"/>
            <a:ext cx="8324850" cy="0"/>
          </a:xfrm>
          <a:prstGeom prst="line">
            <a:avLst/>
          </a:prstGeom>
          <a:ln cap="flat" w="28575">
            <a:solidFill>
              <a:srgbClr val="E0FBFC"/>
            </a:solidFill>
            <a:prstDash val="solid"/>
            <a:headEnd type="none" len="sm" w="sm"/>
            <a:tailEnd type="none" len="sm" w="sm"/>
          </a:ln>
        </p:spPr>
      </p:sp>
      <p:sp>
        <p:nvSpPr>
          <p:cNvPr name="Freeform 3" id="3"/>
          <p:cNvSpPr/>
          <p:nvPr/>
        </p:nvSpPr>
        <p:spPr>
          <a:xfrm flipH="false" flipV="false" rot="0">
            <a:off x="208186" y="203686"/>
            <a:ext cx="820514" cy="825014"/>
          </a:xfrm>
          <a:custGeom>
            <a:avLst/>
            <a:gdLst/>
            <a:ahLst/>
            <a:cxnLst/>
            <a:rect r="r" b="b" t="t" l="l"/>
            <a:pathLst>
              <a:path h="825014" w="820514">
                <a:moveTo>
                  <a:pt x="0" y="0"/>
                </a:moveTo>
                <a:lnTo>
                  <a:pt x="820514" y="0"/>
                </a:lnTo>
                <a:lnTo>
                  <a:pt x="820514" y="825014"/>
                </a:lnTo>
                <a:lnTo>
                  <a:pt x="0" y="8250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79759" y="1647507"/>
            <a:ext cx="5905500" cy="7694463"/>
          </a:xfrm>
          <a:custGeom>
            <a:avLst/>
            <a:gdLst/>
            <a:ahLst/>
            <a:cxnLst/>
            <a:rect r="r" b="b" t="t" l="l"/>
            <a:pathLst>
              <a:path h="7694463" w="5905500">
                <a:moveTo>
                  <a:pt x="0" y="0"/>
                </a:moveTo>
                <a:lnTo>
                  <a:pt x="5905500" y="0"/>
                </a:lnTo>
                <a:lnTo>
                  <a:pt x="5905500" y="7694462"/>
                </a:lnTo>
                <a:lnTo>
                  <a:pt x="0" y="7694462"/>
                </a:lnTo>
                <a:lnTo>
                  <a:pt x="0" y="0"/>
                </a:lnTo>
                <a:close/>
              </a:path>
            </a:pathLst>
          </a:custGeom>
          <a:blipFill>
            <a:blip r:embed="rId4"/>
            <a:stretch>
              <a:fillRect l="0" t="0" r="0" b="0"/>
            </a:stretch>
          </a:blipFill>
        </p:spPr>
      </p:sp>
      <p:sp>
        <p:nvSpPr>
          <p:cNvPr name="Freeform 5" id="5"/>
          <p:cNvSpPr/>
          <p:nvPr/>
        </p:nvSpPr>
        <p:spPr>
          <a:xfrm flipH="false" flipV="false" rot="0">
            <a:off x="8235921" y="6267862"/>
            <a:ext cx="3997121" cy="2990438"/>
          </a:xfrm>
          <a:custGeom>
            <a:avLst/>
            <a:gdLst/>
            <a:ahLst/>
            <a:cxnLst/>
            <a:rect r="r" b="b" t="t" l="l"/>
            <a:pathLst>
              <a:path h="2990438" w="3997121">
                <a:moveTo>
                  <a:pt x="0" y="0"/>
                </a:moveTo>
                <a:lnTo>
                  <a:pt x="3997120" y="0"/>
                </a:lnTo>
                <a:lnTo>
                  <a:pt x="3997120" y="2990438"/>
                </a:lnTo>
                <a:lnTo>
                  <a:pt x="0" y="2990438"/>
                </a:lnTo>
                <a:lnTo>
                  <a:pt x="0" y="0"/>
                </a:lnTo>
                <a:close/>
              </a:path>
            </a:pathLst>
          </a:custGeom>
          <a:blipFill>
            <a:blip r:embed="rId5"/>
            <a:stretch>
              <a:fillRect l="0" t="0" r="0" b="0"/>
            </a:stretch>
          </a:blipFill>
        </p:spPr>
      </p:sp>
      <p:sp>
        <p:nvSpPr>
          <p:cNvPr name="TextBox 6" id="6"/>
          <p:cNvSpPr txBox="true"/>
          <p:nvPr/>
        </p:nvSpPr>
        <p:spPr>
          <a:xfrm rot="0">
            <a:off x="1028700" y="277532"/>
            <a:ext cx="16954500" cy="1120774"/>
          </a:xfrm>
          <a:prstGeom prst="rect">
            <a:avLst/>
          </a:prstGeom>
        </p:spPr>
        <p:txBody>
          <a:bodyPr anchor="t" rtlCol="false" tIns="0" lIns="0" bIns="0" rIns="0">
            <a:spAutoFit/>
          </a:bodyPr>
          <a:lstStyle/>
          <a:p>
            <a:pPr algn="l" marL="0" indent="0" lvl="0">
              <a:lnSpc>
                <a:spcPts val="8499"/>
              </a:lnSpc>
            </a:pPr>
            <a:r>
              <a:rPr lang="en-US" sz="8499">
                <a:solidFill>
                  <a:srgbClr val="E0FBFC"/>
                </a:solidFill>
                <a:latin typeface="Roca Two"/>
                <a:ea typeface="Roca Two"/>
                <a:cs typeface="Roca Two"/>
                <a:sym typeface="Roca Two"/>
              </a:rPr>
              <a:t> The Air Quality </a:t>
            </a:r>
            <a:r>
              <a:rPr lang="en-US" sz="8499">
                <a:solidFill>
                  <a:srgbClr val="E0FBFC"/>
                </a:solidFill>
                <a:latin typeface="Roca Two"/>
                <a:ea typeface="Roca Two"/>
                <a:cs typeface="Roca Two"/>
                <a:sym typeface="Roca Two"/>
              </a:rPr>
              <a:t>Problem in Qatar</a:t>
            </a:r>
          </a:p>
        </p:txBody>
      </p:sp>
      <p:grpSp>
        <p:nvGrpSpPr>
          <p:cNvPr name="Group 7" id="7"/>
          <p:cNvGrpSpPr/>
          <p:nvPr/>
        </p:nvGrpSpPr>
        <p:grpSpPr>
          <a:xfrm rot="0">
            <a:off x="8741785" y="1955114"/>
            <a:ext cx="7342249" cy="2087316"/>
            <a:chOff x="0" y="0"/>
            <a:chExt cx="9789666" cy="2783088"/>
          </a:xfrm>
        </p:grpSpPr>
        <p:sp>
          <p:nvSpPr>
            <p:cNvPr name="TextBox 8" id="8"/>
            <p:cNvSpPr txBox="true"/>
            <p:nvPr/>
          </p:nvSpPr>
          <p:spPr>
            <a:xfrm rot="0">
              <a:off x="0" y="-38100"/>
              <a:ext cx="5346700" cy="462280"/>
            </a:xfrm>
            <a:prstGeom prst="rect">
              <a:avLst/>
            </a:prstGeom>
          </p:spPr>
          <p:txBody>
            <a:bodyPr anchor="t" rtlCol="false" tIns="0" lIns="0" bIns="0" rIns="0">
              <a:spAutoFit/>
            </a:bodyPr>
            <a:lstStyle/>
            <a:p>
              <a:pPr algn="l" marL="0" indent="0" lvl="0">
                <a:lnSpc>
                  <a:spcPts val="2940"/>
                </a:lnSpc>
                <a:spcBef>
                  <a:spcPct val="0"/>
                </a:spcBef>
              </a:pPr>
              <a:r>
                <a:rPr lang="en-US" b="true" sz="2100" spc="21">
                  <a:solidFill>
                    <a:srgbClr val="B0C5C8"/>
                  </a:solidFill>
                  <a:latin typeface="Be Vietnam Ultra-Bold"/>
                  <a:ea typeface="Be Vietnam Ultra-Bold"/>
                  <a:cs typeface="Be Vietnam Ultra-Bold"/>
                  <a:sym typeface="Be Vietnam Ultra-Bold"/>
                </a:rPr>
                <a:t>Air Quality Challenges</a:t>
              </a:r>
            </a:p>
          </p:txBody>
        </p:sp>
        <p:sp>
          <p:nvSpPr>
            <p:cNvPr name="TextBox 9" id="9"/>
            <p:cNvSpPr txBox="true"/>
            <p:nvPr/>
          </p:nvSpPr>
          <p:spPr>
            <a:xfrm rot="0">
              <a:off x="0" y="710448"/>
              <a:ext cx="9789666" cy="2072640"/>
            </a:xfrm>
            <a:prstGeom prst="rect">
              <a:avLst/>
            </a:prstGeom>
          </p:spPr>
          <p:txBody>
            <a:bodyPr anchor="t" rtlCol="false" tIns="0" lIns="0" bIns="0" rIns="0">
              <a:spAutoFit/>
            </a:bodyPr>
            <a:lstStyle/>
            <a:p>
              <a:pPr algn="l" marL="388620" indent="-194310" lvl="1">
                <a:lnSpc>
                  <a:spcPts val="2520"/>
                </a:lnSpc>
                <a:buFont typeface="Arial"/>
                <a:buChar char="•"/>
              </a:pPr>
              <a:r>
                <a:rPr lang="en-US" sz="1800" spc="36">
                  <a:solidFill>
                    <a:srgbClr val="E0FBFC"/>
                  </a:solidFill>
                  <a:latin typeface="Be Vietnam"/>
                  <a:ea typeface="Be Vietnam"/>
                  <a:cs typeface="Be Vietnam"/>
                  <a:sym typeface="Be Vietnam"/>
                </a:rPr>
                <a:t>Qatar faces significant </a:t>
              </a:r>
              <a:r>
                <a:rPr lang="en-US" b="true" sz="1800" spc="36">
                  <a:solidFill>
                    <a:srgbClr val="E0FBFC"/>
                  </a:solidFill>
                  <a:latin typeface="Be Vietnam Ultra-Bold"/>
                  <a:ea typeface="Be Vietnam Ultra-Bold"/>
                  <a:cs typeface="Be Vietnam Ultra-Bold"/>
                  <a:sym typeface="Be Vietnam Ultra-Bold"/>
                </a:rPr>
                <a:t>air quality challenges</a:t>
              </a:r>
              <a:r>
                <a:rPr lang="en-US" sz="1800" spc="36">
                  <a:solidFill>
                    <a:srgbClr val="E0FBFC"/>
                  </a:solidFill>
                  <a:latin typeface="Be Vietnam"/>
                  <a:ea typeface="Be Vietnam"/>
                  <a:cs typeface="Be Vietnam"/>
                  <a:sym typeface="Be Vietnam"/>
                </a:rPr>
                <a:t> due to high levels of PM2.5 and PM10 pollution.</a:t>
              </a:r>
            </a:p>
            <a:p>
              <a:pPr algn="l" marL="388620" indent="-194310" lvl="1">
                <a:lnSpc>
                  <a:spcPts val="2520"/>
                </a:lnSpc>
                <a:buFont typeface="Arial"/>
                <a:buChar char="•"/>
              </a:pPr>
              <a:r>
                <a:rPr lang="en-US" sz="1800" spc="36">
                  <a:solidFill>
                    <a:srgbClr val="E0FBFC"/>
                  </a:solidFill>
                  <a:latin typeface="Be Vietnam"/>
                  <a:ea typeface="Be Vietnam"/>
                  <a:cs typeface="Be Vietnam"/>
                  <a:sym typeface="Be Vietnam"/>
                </a:rPr>
                <a:t>Qatar experiences frequent air pollution from dust storms, traffic, and industry</a:t>
              </a:r>
            </a:p>
            <a:p>
              <a:pPr algn="l" marL="388620" indent="-194310" lvl="1">
                <a:lnSpc>
                  <a:spcPts val="2520"/>
                </a:lnSpc>
                <a:buFont typeface="Arial"/>
                <a:buChar char="•"/>
              </a:pPr>
              <a:r>
                <a:rPr lang="en-US" sz="1800" spc="36">
                  <a:solidFill>
                    <a:srgbClr val="E0FBFC"/>
                  </a:solidFill>
                  <a:latin typeface="Be Vietnam"/>
                  <a:ea typeface="Be Vietnam"/>
                  <a:cs typeface="Be Vietnam"/>
                  <a:sym typeface="Be Vietnam"/>
                </a:rPr>
                <a:t>Current systems report pollution after it happens, not before</a:t>
              </a:r>
            </a:p>
          </p:txBody>
        </p:sp>
      </p:grpSp>
      <p:grpSp>
        <p:nvGrpSpPr>
          <p:cNvPr name="Group 10" id="10"/>
          <p:cNvGrpSpPr/>
          <p:nvPr/>
        </p:nvGrpSpPr>
        <p:grpSpPr>
          <a:xfrm rot="0">
            <a:off x="8741785" y="4540699"/>
            <a:ext cx="8517515" cy="1458666"/>
            <a:chOff x="0" y="0"/>
            <a:chExt cx="11356687" cy="1944888"/>
          </a:xfrm>
        </p:grpSpPr>
        <p:sp>
          <p:nvSpPr>
            <p:cNvPr name="TextBox 11" id="11"/>
            <p:cNvSpPr txBox="true"/>
            <p:nvPr/>
          </p:nvSpPr>
          <p:spPr>
            <a:xfrm rot="0">
              <a:off x="0" y="-38100"/>
              <a:ext cx="11356687" cy="462280"/>
            </a:xfrm>
            <a:prstGeom prst="rect">
              <a:avLst/>
            </a:prstGeom>
          </p:spPr>
          <p:txBody>
            <a:bodyPr anchor="t" rtlCol="false" tIns="0" lIns="0" bIns="0" rIns="0">
              <a:spAutoFit/>
            </a:bodyPr>
            <a:lstStyle/>
            <a:p>
              <a:pPr algn="l" marL="0" indent="0" lvl="0">
                <a:lnSpc>
                  <a:spcPts val="2940"/>
                </a:lnSpc>
                <a:spcBef>
                  <a:spcPct val="0"/>
                </a:spcBef>
              </a:pPr>
              <a:r>
                <a:rPr lang="en-US" b="true" sz="2100" spc="21">
                  <a:solidFill>
                    <a:srgbClr val="B0C5C8"/>
                  </a:solidFill>
                  <a:latin typeface="Be Vietnam Ultra-Bold"/>
                  <a:ea typeface="Be Vietnam Ultra-Bold"/>
                  <a:cs typeface="Be Vietnam Ultra-Bold"/>
                  <a:sym typeface="Be Vietnam Ultra-Bold"/>
                </a:rPr>
                <a:t>Sensor Limitations</a:t>
              </a:r>
            </a:p>
          </p:txBody>
        </p:sp>
        <p:sp>
          <p:nvSpPr>
            <p:cNvPr name="TextBox 12" id="12"/>
            <p:cNvSpPr txBox="true"/>
            <p:nvPr/>
          </p:nvSpPr>
          <p:spPr>
            <a:xfrm rot="0">
              <a:off x="0" y="710448"/>
              <a:ext cx="11356687" cy="1234440"/>
            </a:xfrm>
            <a:prstGeom prst="rect">
              <a:avLst/>
            </a:prstGeom>
          </p:spPr>
          <p:txBody>
            <a:bodyPr anchor="t" rtlCol="false" tIns="0" lIns="0" bIns="0" rIns="0">
              <a:spAutoFit/>
            </a:bodyPr>
            <a:lstStyle/>
            <a:p>
              <a:pPr algn="l" marL="388620" indent="-194310" lvl="1">
                <a:lnSpc>
                  <a:spcPts val="2520"/>
                </a:lnSpc>
                <a:buFont typeface="Arial"/>
                <a:buChar char="•"/>
              </a:pPr>
              <a:r>
                <a:rPr lang="en-US" sz="1800" spc="36">
                  <a:solidFill>
                    <a:srgbClr val="E0FBFC"/>
                  </a:solidFill>
                  <a:latin typeface="Be Vietnam"/>
                  <a:ea typeface="Be Vietnam"/>
                  <a:cs typeface="Be Vietnam"/>
                  <a:sym typeface="Be Vietnam"/>
                </a:rPr>
                <a:t>Current air quality sensors are limited, resulting in gaps in data collection and inadequate forecasting capabilities.Ground sensors cover only small areas.</a:t>
              </a:r>
            </a:p>
          </p:txBody>
        </p:sp>
      </p:grpSp>
      <p:sp>
        <p:nvSpPr>
          <p:cNvPr name="TextBox 13" id="13"/>
          <p:cNvSpPr txBox="true"/>
          <p:nvPr/>
        </p:nvSpPr>
        <p:spPr>
          <a:xfrm rot="0">
            <a:off x="1886300" y="9671657"/>
            <a:ext cx="14930199" cy="452754"/>
          </a:xfrm>
          <a:prstGeom prst="rect">
            <a:avLst/>
          </a:prstGeom>
        </p:spPr>
        <p:txBody>
          <a:bodyPr anchor="t" rtlCol="false" tIns="0" lIns="0" bIns="0" rIns="0">
            <a:spAutoFit/>
          </a:bodyPr>
          <a:lstStyle/>
          <a:p>
            <a:pPr algn="l" marL="280674" indent="-140337" lvl="1">
              <a:lnSpc>
                <a:spcPts val="1820"/>
              </a:lnSpc>
              <a:buFont typeface="Arial"/>
              <a:buChar char="•"/>
            </a:pPr>
            <a:r>
              <a:rPr lang="en-US" b="true" sz="1300" i="true" spc="13">
                <a:solidFill>
                  <a:srgbClr val="FFFFFF"/>
                </a:solidFill>
                <a:latin typeface="Be Vietnam Ultra-Bold Italics"/>
                <a:ea typeface="Be Vietnam Ultra-Bold Italics"/>
                <a:cs typeface="Be Vietnam Ultra-Bold Italics"/>
                <a:sym typeface="Be Vietnam Ultra-Bold Italics"/>
              </a:rPr>
              <a:t>NASA Earth Observatory. (2004, February 26). Massive Sandstorm in Qatar. NASA Science. https://science.nasa.gov/earth/earth-observatory/massive-sandstorm-in-qatar-4256/</a:t>
            </a:r>
          </a:p>
          <a:p>
            <a:pPr algn="l" marL="280674" indent="-140337" lvl="1">
              <a:lnSpc>
                <a:spcPts val="1820"/>
              </a:lnSpc>
              <a:buFont typeface="Arial"/>
              <a:buChar char="•"/>
            </a:pPr>
            <a:r>
              <a:rPr lang="en-US" b="true" sz="1300" i="true" spc="13">
                <a:solidFill>
                  <a:srgbClr val="FFFFFF"/>
                </a:solidFill>
                <a:latin typeface="Be Vietnam Ultra-Bold Italics"/>
                <a:ea typeface="Be Vietnam Ultra-Bold Italics"/>
                <a:cs typeface="Be Vietnam Ultra-Bold Italics"/>
                <a:sym typeface="Be Vietnam Ultra-Bold Italics"/>
              </a:rPr>
              <a:t>The. (2024). Air Pollution in Qatar: Real-time Air Quality Index Visual Map. Aqicn.org. https://aqicn.org/map/qatar/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6569"/>
        </a:solidFill>
      </p:bgPr>
    </p:bg>
    <p:spTree>
      <p:nvGrpSpPr>
        <p:cNvPr id="1" name=""/>
        <p:cNvGrpSpPr/>
        <p:nvPr/>
      </p:nvGrpSpPr>
      <p:grpSpPr>
        <a:xfrm>
          <a:off x="0" y="0"/>
          <a:ext cx="0" cy="0"/>
          <a:chOff x="0" y="0"/>
          <a:chExt cx="0" cy="0"/>
        </a:xfrm>
      </p:grpSpPr>
      <p:sp>
        <p:nvSpPr>
          <p:cNvPr name="AutoShape 2" id="2"/>
          <p:cNvSpPr/>
          <p:nvPr/>
        </p:nvSpPr>
        <p:spPr>
          <a:xfrm>
            <a:off x="513923" y="1763257"/>
            <a:ext cx="8324850" cy="0"/>
          </a:xfrm>
          <a:prstGeom prst="line">
            <a:avLst/>
          </a:prstGeom>
          <a:ln cap="flat" w="28575">
            <a:solidFill>
              <a:srgbClr val="FFFFFF"/>
            </a:solidFill>
            <a:prstDash val="solid"/>
            <a:headEnd type="none" len="sm" w="sm"/>
            <a:tailEnd type="none" len="sm" w="sm"/>
          </a:ln>
        </p:spPr>
      </p:sp>
      <p:sp>
        <p:nvSpPr>
          <p:cNvPr name="Freeform 3" id="3"/>
          <p:cNvSpPr/>
          <p:nvPr/>
        </p:nvSpPr>
        <p:spPr>
          <a:xfrm flipH="false" flipV="false" rot="0">
            <a:off x="184397" y="110107"/>
            <a:ext cx="729954" cy="733957"/>
          </a:xfrm>
          <a:custGeom>
            <a:avLst/>
            <a:gdLst/>
            <a:ahLst/>
            <a:cxnLst/>
            <a:rect r="r" b="b" t="t" l="l"/>
            <a:pathLst>
              <a:path h="733957" w="729954">
                <a:moveTo>
                  <a:pt x="0" y="0"/>
                </a:moveTo>
                <a:lnTo>
                  <a:pt x="729954" y="0"/>
                </a:lnTo>
                <a:lnTo>
                  <a:pt x="729954" y="733957"/>
                </a:lnTo>
                <a:lnTo>
                  <a:pt x="0" y="7339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49374" y="4996358"/>
            <a:ext cx="3575356" cy="1358149"/>
            <a:chOff x="0" y="0"/>
            <a:chExt cx="1675130" cy="636322"/>
          </a:xfrm>
        </p:grpSpPr>
        <p:sp>
          <p:nvSpPr>
            <p:cNvPr name="Freeform 5" id="5"/>
            <p:cNvSpPr/>
            <p:nvPr/>
          </p:nvSpPr>
          <p:spPr>
            <a:xfrm flipH="false" flipV="false" rot="0">
              <a:off x="92710" y="106680"/>
              <a:ext cx="1570990" cy="516942"/>
            </a:xfrm>
            <a:custGeom>
              <a:avLst/>
              <a:gdLst/>
              <a:ahLst/>
              <a:cxnLst/>
              <a:rect r="r" b="b" t="t" l="l"/>
              <a:pathLst>
                <a:path h="516942" w="1570990">
                  <a:moveTo>
                    <a:pt x="1544320" y="327712"/>
                  </a:moveTo>
                  <a:cubicBezTo>
                    <a:pt x="1544320" y="415342"/>
                    <a:pt x="1468120" y="486462"/>
                    <a:pt x="1386840" y="486462"/>
                  </a:cubicBezTo>
                  <a:lnTo>
                    <a:pt x="66040" y="486462"/>
                  </a:lnTo>
                  <a:cubicBezTo>
                    <a:pt x="43180" y="486462"/>
                    <a:pt x="20320" y="481382"/>
                    <a:pt x="0" y="472492"/>
                  </a:cubicBezTo>
                  <a:cubicBezTo>
                    <a:pt x="26670" y="500432"/>
                    <a:pt x="63500" y="516942"/>
                    <a:pt x="104140" y="516942"/>
                  </a:cubicBezTo>
                  <a:lnTo>
                    <a:pt x="1424940" y="516942"/>
                  </a:lnTo>
                  <a:cubicBezTo>
                    <a:pt x="1504950" y="516942"/>
                    <a:pt x="1570990" y="450902"/>
                    <a:pt x="1570990" y="370892"/>
                  </a:cubicBezTo>
                  <a:lnTo>
                    <a:pt x="1570990" y="95250"/>
                  </a:lnTo>
                  <a:cubicBezTo>
                    <a:pt x="1570990" y="58420"/>
                    <a:pt x="1557020" y="25400"/>
                    <a:pt x="1535430" y="0"/>
                  </a:cubicBezTo>
                  <a:cubicBezTo>
                    <a:pt x="1541780" y="16510"/>
                    <a:pt x="1544320" y="34290"/>
                    <a:pt x="1544320" y="52070"/>
                  </a:cubicBezTo>
                  <a:lnTo>
                    <a:pt x="1544320" y="327712"/>
                  </a:lnTo>
                  <a:close/>
                </a:path>
              </a:pathLst>
            </a:custGeom>
            <a:solidFill>
              <a:srgbClr val="FFB6E3"/>
            </a:solidFill>
          </p:spPr>
        </p:sp>
        <p:sp>
          <p:nvSpPr>
            <p:cNvPr name="Freeform 6" id="6"/>
            <p:cNvSpPr/>
            <p:nvPr/>
          </p:nvSpPr>
          <p:spPr>
            <a:xfrm flipH="false" flipV="false" rot="0">
              <a:off x="12700" y="12700"/>
              <a:ext cx="1610360" cy="567742"/>
            </a:xfrm>
            <a:custGeom>
              <a:avLst/>
              <a:gdLst/>
              <a:ahLst/>
              <a:cxnLst/>
              <a:rect r="r" b="b" t="t" l="l"/>
              <a:pathLst>
                <a:path h="567742" w="1610360">
                  <a:moveTo>
                    <a:pt x="146050" y="567742"/>
                  </a:moveTo>
                  <a:lnTo>
                    <a:pt x="1464310" y="567742"/>
                  </a:lnTo>
                  <a:cubicBezTo>
                    <a:pt x="1544320" y="567742"/>
                    <a:pt x="1610360" y="501702"/>
                    <a:pt x="1610360" y="421692"/>
                  </a:cubicBezTo>
                  <a:lnTo>
                    <a:pt x="1610360" y="146050"/>
                  </a:lnTo>
                  <a:cubicBezTo>
                    <a:pt x="1610360" y="66040"/>
                    <a:pt x="1544320" y="0"/>
                    <a:pt x="1464310"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name="Freeform 7" id="7"/>
            <p:cNvSpPr/>
            <p:nvPr/>
          </p:nvSpPr>
          <p:spPr>
            <a:xfrm flipH="false" flipV="false" rot="0">
              <a:off x="0" y="0"/>
              <a:ext cx="1675130" cy="636322"/>
            </a:xfrm>
            <a:custGeom>
              <a:avLst/>
              <a:gdLst/>
              <a:ahLst/>
              <a:cxnLst/>
              <a:rect r="r" b="b" t="t" l="l"/>
              <a:pathLst>
                <a:path h="636322" w="1675130">
                  <a:moveTo>
                    <a:pt x="1611630" y="74930"/>
                  </a:moveTo>
                  <a:cubicBezTo>
                    <a:pt x="1583690" y="30480"/>
                    <a:pt x="1534160" y="0"/>
                    <a:pt x="1477010" y="0"/>
                  </a:cubicBezTo>
                  <a:lnTo>
                    <a:pt x="158750" y="0"/>
                  </a:lnTo>
                  <a:cubicBezTo>
                    <a:pt x="71120" y="0"/>
                    <a:pt x="0" y="71120"/>
                    <a:pt x="0" y="158750"/>
                  </a:cubicBezTo>
                  <a:lnTo>
                    <a:pt x="0" y="434392"/>
                  </a:lnTo>
                  <a:cubicBezTo>
                    <a:pt x="0" y="486462"/>
                    <a:pt x="25400" y="532182"/>
                    <a:pt x="63500" y="561392"/>
                  </a:cubicBezTo>
                  <a:cubicBezTo>
                    <a:pt x="91440" y="605842"/>
                    <a:pt x="140970" y="636322"/>
                    <a:pt x="198120" y="636322"/>
                  </a:cubicBezTo>
                  <a:lnTo>
                    <a:pt x="1516380" y="636322"/>
                  </a:lnTo>
                  <a:cubicBezTo>
                    <a:pt x="1604010" y="636322"/>
                    <a:pt x="1675130" y="565202"/>
                    <a:pt x="1675130" y="477572"/>
                  </a:cubicBezTo>
                  <a:lnTo>
                    <a:pt x="1675130" y="201930"/>
                  </a:lnTo>
                  <a:cubicBezTo>
                    <a:pt x="1675130" y="149860"/>
                    <a:pt x="1649730" y="104140"/>
                    <a:pt x="1611630" y="74930"/>
                  </a:cubicBezTo>
                  <a:close/>
                  <a:moveTo>
                    <a:pt x="12700" y="434392"/>
                  </a:moveTo>
                  <a:lnTo>
                    <a:pt x="12700" y="158750"/>
                  </a:lnTo>
                  <a:cubicBezTo>
                    <a:pt x="12700" y="78740"/>
                    <a:pt x="78740" y="12700"/>
                    <a:pt x="158750" y="12700"/>
                  </a:cubicBezTo>
                  <a:lnTo>
                    <a:pt x="1477010" y="12700"/>
                  </a:lnTo>
                  <a:cubicBezTo>
                    <a:pt x="1557020" y="12700"/>
                    <a:pt x="1623060" y="78740"/>
                    <a:pt x="1623060" y="158750"/>
                  </a:cubicBezTo>
                  <a:lnTo>
                    <a:pt x="1623060" y="434392"/>
                  </a:lnTo>
                  <a:cubicBezTo>
                    <a:pt x="1623060" y="514402"/>
                    <a:pt x="1557020" y="580442"/>
                    <a:pt x="1477010" y="580442"/>
                  </a:cubicBezTo>
                  <a:lnTo>
                    <a:pt x="158750" y="580442"/>
                  </a:lnTo>
                  <a:cubicBezTo>
                    <a:pt x="78740" y="580442"/>
                    <a:pt x="12700" y="515672"/>
                    <a:pt x="12700" y="434392"/>
                  </a:cubicBezTo>
                  <a:close/>
                  <a:moveTo>
                    <a:pt x="1663700" y="477572"/>
                  </a:moveTo>
                  <a:cubicBezTo>
                    <a:pt x="1663700" y="557582"/>
                    <a:pt x="1596390" y="623622"/>
                    <a:pt x="1516380" y="623622"/>
                  </a:cubicBezTo>
                  <a:lnTo>
                    <a:pt x="198120" y="623622"/>
                  </a:lnTo>
                  <a:cubicBezTo>
                    <a:pt x="157480" y="623622"/>
                    <a:pt x="120650" y="607112"/>
                    <a:pt x="93980" y="579172"/>
                  </a:cubicBezTo>
                  <a:cubicBezTo>
                    <a:pt x="114300" y="588062"/>
                    <a:pt x="135890" y="593142"/>
                    <a:pt x="160020" y="593142"/>
                  </a:cubicBezTo>
                  <a:lnTo>
                    <a:pt x="1478280" y="593142"/>
                  </a:lnTo>
                  <a:cubicBezTo>
                    <a:pt x="1565910" y="593142"/>
                    <a:pt x="1637030" y="522022"/>
                    <a:pt x="1637030" y="434392"/>
                  </a:cubicBezTo>
                  <a:lnTo>
                    <a:pt x="1637030" y="158750"/>
                  </a:lnTo>
                  <a:cubicBezTo>
                    <a:pt x="1637030" y="140970"/>
                    <a:pt x="1633220" y="123190"/>
                    <a:pt x="1628140" y="106680"/>
                  </a:cubicBezTo>
                  <a:cubicBezTo>
                    <a:pt x="1649730" y="132080"/>
                    <a:pt x="1663700" y="165100"/>
                    <a:pt x="1663700" y="201930"/>
                  </a:cubicBezTo>
                  <a:lnTo>
                    <a:pt x="1663700" y="477572"/>
                  </a:lnTo>
                  <a:close/>
                </a:path>
              </a:pathLst>
            </a:custGeom>
            <a:solidFill>
              <a:srgbClr val="000000"/>
            </a:solidFill>
          </p:spPr>
        </p:sp>
      </p:grpSp>
      <p:sp>
        <p:nvSpPr>
          <p:cNvPr name="AutoShape 8" id="8"/>
          <p:cNvSpPr/>
          <p:nvPr/>
        </p:nvSpPr>
        <p:spPr>
          <a:xfrm>
            <a:off x="4124730" y="5693128"/>
            <a:ext cx="795850" cy="0"/>
          </a:xfrm>
          <a:prstGeom prst="line">
            <a:avLst/>
          </a:prstGeom>
          <a:ln cap="rnd" w="38100">
            <a:solidFill>
              <a:srgbClr val="7ED957"/>
            </a:solidFill>
            <a:prstDash val="solid"/>
            <a:headEnd type="none" len="sm" w="sm"/>
            <a:tailEnd type="arrow" len="sm" w="med"/>
          </a:ln>
        </p:spPr>
      </p:sp>
      <p:grpSp>
        <p:nvGrpSpPr>
          <p:cNvPr name="Group 9" id="9"/>
          <p:cNvGrpSpPr/>
          <p:nvPr/>
        </p:nvGrpSpPr>
        <p:grpSpPr>
          <a:xfrm rot="0">
            <a:off x="5054583" y="4996358"/>
            <a:ext cx="3575356" cy="1358149"/>
            <a:chOff x="0" y="0"/>
            <a:chExt cx="1675130" cy="636322"/>
          </a:xfrm>
        </p:grpSpPr>
        <p:sp>
          <p:nvSpPr>
            <p:cNvPr name="Freeform 10" id="10"/>
            <p:cNvSpPr/>
            <p:nvPr/>
          </p:nvSpPr>
          <p:spPr>
            <a:xfrm flipH="false" flipV="false" rot="0">
              <a:off x="92710" y="106680"/>
              <a:ext cx="1570990" cy="516942"/>
            </a:xfrm>
            <a:custGeom>
              <a:avLst/>
              <a:gdLst/>
              <a:ahLst/>
              <a:cxnLst/>
              <a:rect r="r" b="b" t="t" l="l"/>
              <a:pathLst>
                <a:path h="516942" w="1570990">
                  <a:moveTo>
                    <a:pt x="1544320" y="327712"/>
                  </a:moveTo>
                  <a:cubicBezTo>
                    <a:pt x="1544320" y="415342"/>
                    <a:pt x="1468120" y="486462"/>
                    <a:pt x="1386840" y="486462"/>
                  </a:cubicBezTo>
                  <a:lnTo>
                    <a:pt x="66040" y="486462"/>
                  </a:lnTo>
                  <a:cubicBezTo>
                    <a:pt x="43180" y="486462"/>
                    <a:pt x="20320" y="481382"/>
                    <a:pt x="0" y="472492"/>
                  </a:cubicBezTo>
                  <a:cubicBezTo>
                    <a:pt x="26670" y="500432"/>
                    <a:pt x="63500" y="516942"/>
                    <a:pt x="104140" y="516942"/>
                  </a:cubicBezTo>
                  <a:lnTo>
                    <a:pt x="1424940" y="516942"/>
                  </a:lnTo>
                  <a:cubicBezTo>
                    <a:pt x="1504950" y="516942"/>
                    <a:pt x="1570990" y="450902"/>
                    <a:pt x="1570990" y="370892"/>
                  </a:cubicBezTo>
                  <a:lnTo>
                    <a:pt x="1570990" y="95250"/>
                  </a:lnTo>
                  <a:cubicBezTo>
                    <a:pt x="1570990" y="58420"/>
                    <a:pt x="1557020" y="25400"/>
                    <a:pt x="1535430" y="0"/>
                  </a:cubicBezTo>
                  <a:cubicBezTo>
                    <a:pt x="1541780" y="16510"/>
                    <a:pt x="1544320" y="34290"/>
                    <a:pt x="1544320" y="52070"/>
                  </a:cubicBezTo>
                  <a:lnTo>
                    <a:pt x="1544320" y="327712"/>
                  </a:lnTo>
                  <a:close/>
                </a:path>
              </a:pathLst>
            </a:custGeom>
            <a:solidFill>
              <a:srgbClr val="FFD18C"/>
            </a:solidFill>
          </p:spPr>
        </p:sp>
        <p:sp>
          <p:nvSpPr>
            <p:cNvPr name="Freeform 11" id="11"/>
            <p:cNvSpPr/>
            <p:nvPr/>
          </p:nvSpPr>
          <p:spPr>
            <a:xfrm flipH="false" flipV="false" rot="0">
              <a:off x="12700" y="12700"/>
              <a:ext cx="1610360" cy="567742"/>
            </a:xfrm>
            <a:custGeom>
              <a:avLst/>
              <a:gdLst/>
              <a:ahLst/>
              <a:cxnLst/>
              <a:rect r="r" b="b" t="t" l="l"/>
              <a:pathLst>
                <a:path h="567742" w="1610360">
                  <a:moveTo>
                    <a:pt x="146050" y="567742"/>
                  </a:moveTo>
                  <a:lnTo>
                    <a:pt x="1464310" y="567742"/>
                  </a:lnTo>
                  <a:cubicBezTo>
                    <a:pt x="1544320" y="567742"/>
                    <a:pt x="1610360" y="501702"/>
                    <a:pt x="1610360" y="421692"/>
                  </a:cubicBezTo>
                  <a:lnTo>
                    <a:pt x="1610360" y="146050"/>
                  </a:lnTo>
                  <a:cubicBezTo>
                    <a:pt x="1610360" y="66040"/>
                    <a:pt x="1544320" y="0"/>
                    <a:pt x="1464310"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name="Freeform 12" id="12"/>
            <p:cNvSpPr/>
            <p:nvPr/>
          </p:nvSpPr>
          <p:spPr>
            <a:xfrm flipH="false" flipV="false" rot="0">
              <a:off x="0" y="0"/>
              <a:ext cx="1675130" cy="636322"/>
            </a:xfrm>
            <a:custGeom>
              <a:avLst/>
              <a:gdLst/>
              <a:ahLst/>
              <a:cxnLst/>
              <a:rect r="r" b="b" t="t" l="l"/>
              <a:pathLst>
                <a:path h="636322" w="1675130">
                  <a:moveTo>
                    <a:pt x="1611630" y="74930"/>
                  </a:moveTo>
                  <a:cubicBezTo>
                    <a:pt x="1583690" y="30480"/>
                    <a:pt x="1534160" y="0"/>
                    <a:pt x="1477010" y="0"/>
                  </a:cubicBezTo>
                  <a:lnTo>
                    <a:pt x="158750" y="0"/>
                  </a:lnTo>
                  <a:cubicBezTo>
                    <a:pt x="71120" y="0"/>
                    <a:pt x="0" y="71120"/>
                    <a:pt x="0" y="158750"/>
                  </a:cubicBezTo>
                  <a:lnTo>
                    <a:pt x="0" y="434392"/>
                  </a:lnTo>
                  <a:cubicBezTo>
                    <a:pt x="0" y="486462"/>
                    <a:pt x="25400" y="532182"/>
                    <a:pt x="63500" y="561392"/>
                  </a:cubicBezTo>
                  <a:cubicBezTo>
                    <a:pt x="91440" y="605842"/>
                    <a:pt x="140970" y="636322"/>
                    <a:pt x="198120" y="636322"/>
                  </a:cubicBezTo>
                  <a:lnTo>
                    <a:pt x="1516380" y="636322"/>
                  </a:lnTo>
                  <a:cubicBezTo>
                    <a:pt x="1604010" y="636322"/>
                    <a:pt x="1675130" y="565202"/>
                    <a:pt x="1675130" y="477572"/>
                  </a:cubicBezTo>
                  <a:lnTo>
                    <a:pt x="1675130" y="201930"/>
                  </a:lnTo>
                  <a:cubicBezTo>
                    <a:pt x="1675130" y="149860"/>
                    <a:pt x="1649730" y="104140"/>
                    <a:pt x="1611630" y="74930"/>
                  </a:cubicBezTo>
                  <a:close/>
                  <a:moveTo>
                    <a:pt x="12700" y="434392"/>
                  </a:moveTo>
                  <a:lnTo>
                    <a:pt x="12700" y="158750"/>
                  </a:lnTo>
                  <a:cubicBezTo>
                    <a:pt x="12700" y="78740"/>
                    <a:pt x="78740" y="12700"/>
                    <a:pt x="158750" y="12700"/>
                  </a:cubicBezTo>
                  <a:lnTo>
                    <a:pt x="1477010" y="12700"/>
                  </a:lnTo>
                  <a:cubicBezTo>
                    <a:pt x="1557020" y="12700"/>
                    <a:pt x="1623060" y="78740"/>
                    <a:pt x="1623060" y="158750"/>
                  </a:cubicBezTo>
                  <a:lnTo>
                    <a:pt x="1623060" y="434392"/>
                  </a:lnTo>
                  <a:cubicBezTo>
                    <a:pt x="1623060" y="514402"/>
                    <a:pt x="1557020" y="580442"/>
                    <a:pt x="1477010" y="580442"/>
                  </a:cubicBezTo>
                  <a:lnTo>
                    <a:pt x="158750" y="580442"/>
                  </a:lnTo>
                  <a:cubicBezTo>
                    <a:pt x="78740" y="580442"/>
                    <a:pt x="12700" y="515672"/>
                    <a:pt x="12700" y="434392"/>
                  </a:cubicBezTo>
                  <a:close/>
                  <a:moveTo>
                    <a:pt x="1663700" y="477572"/>
                  </a:moveTo>
                  <a:cubicBezTo>
                    <a:pt x="1663700" y="557582"/>
                    <a:pt x="1596390" y="623622"/>
                    <a:pt x="1516380" y="623622"/>
                  </a:cubicBezTo>
                  <a:lnTo>
                    <a:pt x="198120" y="623622"/>
                  </a:lnTo>
                  <a:cubicBezTo>
                    <a:pt x="157480" y="623622"/>
                    <a:pt x="120650" y="607112"/>
                    <a:pt x="93980" y="579172"/>
                  </a:cubicBezTo>
                  <a:cubicBezTo>
                    <a:pt x="114300" y="588062"/>
                    <a:pt x="135890" y="593142"/>
                    <a:pt x="160020" y="593142"/>
                  </a:cubicBezTo>
                  <a:lnTo>
                    <a:pt x="1478280" y="593142"/>
                  </a:lnTo>
                  <a:cubicBezTo>
                    <a:pt x="1565910" y="593142"/>
                    <a:pt x="1637030" y="522022"/>
                    <a:pt x="1637030" y="434392"/>
                  </a:cubicBezTo>
                  <a:lnTo>
                    <a:pt x="1637030" y="158750"/>
                  </a:lnTo>
                  <a:cubicBezTo>
                    <a:pt x="1637030" y="140970"/>
                    <a:pt x="1633220" y="123190"/>
                    <a:pt x="1628140" y="106680"/>
                  </a:cubicBezTo>
                  <a:cubicBezTo>
                    <a:pt x="1649730" y="132080"/>
                    <a:pt x="1663700" y="165100"/>
                    <a:pt x="1663700" y="201930"/>
                  </a:cubicBezTo>
                  <a:lnTo>
                    <a:pt x="1663700" y="477572"/>
                  </a:lnTo>
                  <a:close/>
                </a:path>
              </a:pathLst>
            </a:custGeom>
            <a:solidFill>
              <a:srgbClr val="000000"/>
            </a:solidFill>
          </p:spPr>
        </p:sp>
      </p:grpSp>
      <p:sp>
        <p:nvSpPr>
          <p:cNvPr name="AutoShape 13" id="13"/>
          <p:cNvSpPr/>
          <p:nvPr/>
        </p:nvSpPr>
        <p:spPr>
          <a:xfrm flipH="true">
            <a:off x="13160814" y="5710823"/>
            <a:ext cx="795850" cy="0"/>
          </a:xfrm>
          <a:prstGeom prst="line">
            <a:avLst/>
          </a:prstGeom>
          <a:ln cap="rnd" w="38100">
            <a:solidFill>
              <a:srgbClr val="7ED957"/>
            </a:solidFill>
            <a:prstDash val="solid"/>
            <a:headEnd type="arrow" len="sm" w="med"/>
            <a:tailEnd type="none" len="sm" w="sm"/>
          </a:ln>
        </p:spPr>
      </p:sp>
      <p:grpSp>
        <p:nvGrpSpPr>
          <p:cNvPr name="Group 14" id="14"/>
          <p:cNvGrpSpPr/>
          <p:nvPr/>
        </p:nvGrpSpPr>
        <p:grpSpPr>
          <a:xfrm rot="0">
            <a:off x="9585458" y="5070022"/>
            <a:ext cx="3575356" cy="1358149"/>
            <a:chOff x="0" y="0"/>
            <a:chExt cx="1675130" cy="636322"/>
          </a:xfrm>
        </p:grpSpPr>
        <p:sp>
          <p:nvSpPr>
            <p:cNvPr name="Freeform 15" id="15"/>
            <p:cNvSpPr/>
            <p:nvPr/>
          </p:nvSpPr>
          <p:spPr>
            <a:xfrm flipH="false" flipV="false" rot="0">
              <a:off x="92710" y="106680"/>
              <a:ext cx="1570990" cy="516942"/>
            </a:xfrm>
            <a:custGeom>
              <a:avLst/>
              <a:gdLst/>
              <a:ahLst/>
              <a:cxnLst/>
              <a:rect r="r" b="b" t="t" l="l"/>
              <a:pathLst>
                <a:path h="516942" w="1570990">
                  <a:moveTo>
                    <a:pt x="1544320" y="327712"/>
                  </a:moveTo>
                  <a:cubicBezTo>
                    <a:pt x="1544320" y="415342"/>
                    <a:pt x="1468120" y="486462"/>
                    <a:pt x="1386840" y="486462"/>
                  </a:cubicBezTo>
                  <a:lnTo>
                    <a:pt x="66040" y="486462"/>
                  </a:lnTo>
                  <a:cubicBezTo>
                    <a:pt x="43180" y="486462"/>
                    <a:pt x="20320" y="481382"/>
                    <a:pt x="0" y="472492"/>
                  </a:cubicBezTo>
                  <a:cubicBezTo>
                    <a:pt x="26670" y="500432"/>
                    <a:pt x="63500" y="516942"/>
                    <a:pt x="104140" y="516942"/>
                  </a:cubicBezTo>
                  <a:lnTo>
                    <a:pt x="1424940" y="516942"/>
                  </a:lnTo>
                  <a:cubicBezTo>
                    <a:pt x="1504950" y="516942"/>
                    <a:pt x="1570990" y="450902"/>
                    <a:pt x="1570990" y="370892"/>
                  </a:cubicBezTo>
                  <a:lnTo>
                    <a:pt x="1570990" y="95250"/>
                  </a:lnTo>
                  <a:cubicBezTo>
                    <a:pt x="1570990" y="58420"/>
                    <a:pt x="1557020" y="25400"/>
                    <a:pt x="1535430" y="0"/>
                  </a:cubicBezTo>
                  <a:cubicBezTo>
                    <a:pt x="1541780" y="16510"/>
                    <a:pt x="1544320" y="34290"/>
                    <a:pt x="1544320" y="52070"/>
                  </a:cubicBezTo>
                  <a:lnTo>
                    <a:pt x="1544320" y="327712"/>
                  </a:lnTo>
                  <a:close/>
                </a:path>
              </a:pathLst>
            </a:custGeom>
            <a:solidFill>
              <a:srgbClr val="79CEFF"/>
            </a:solidFill>
          </p:spPr>
        </p:sp>
        <p:sp>
          <p:nvSpPr>
            <p:cNvPr name="Freeform 16" id="16"/>
            <p:cNvSpPr/>
            <p:nvPr/>
          </p:nvSpPr>
          <p:spPr>
            <a:xfrm flipH="false" flipV="false" rot="0">
              <a:off x="12700" y="12700"/>
              <a:ext cx="1610360" cy="567742"/>
            </a:xfrm>
            <a:custGeom>
              <a:avLst/>
              <a:gdLst/>
              <a:ahLst/>
              <a:cxnLst/>
              <a:rect r="r" b="b" t="t" l="l"/>
              <a:pathLst>
                <a:path h="567742" w="1610360">
                  <a:moveTo>
                    <a:pt x="146050" y="567742"/>
                  </a:moveTo>
                  <a:lnTo>
                    <a:pt x="1464310" y="567742"/>
                  </a:lnTo>
                  <a:cubicBezTo>
                    <a:pt x="1544320" y="567742"/>
                    <a:pt x="1610360" y="501702"/>
                    <a:pt x="1610360" y="421692"/>
                  </a:cubicBezTo>
                  <a:lnTo>
                    <a:pt x="1610360" y="146050"/>
                  </a:lnTo>
                  <a:cubicBezTo>
                    <a:pt x="1610360" y="66040"/>
                    <a:pt x="1544320" y="0"/>
                    <a:pt x="1464310"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name="Freeform 17" id="17"/>
            <p:cNvSpPr/>
            <p:nvPr/>
          </p:nvSpPr>
          <p:spPr>
            <a:xfrm flipH="false" flipV="false" rot="0">
              <a:off x="0" y="0"/>
              <a:ext cx="1675130" cy="636322"/>
            </a:xfrm>
            <a:custGeom>
              <a:avLst/>
              <a:gdLst/>
              <a:ahLst/>
              <a:cxnLst/>
              <a:rect r="r" b="b" t="t" l="l"/>
              <a:pathLst>
                <a:path h="636322" w="1675130">
                  <a:moveTo>
                    <a:pt x="1611630" y="74930"/>
                  </a:moveTo>
                  <a:cubicBezTo>
                    <a:pt x="1583690" y="30480"/>
                    <a:pt x="1534160" y="0"/>
                    <a:pt x="1477010" y="0"/>
                  </a:cubicBezTo>
                  <a:lnTo>
                    <a:pt x="158750" y="0"/>
                  </a:lnTo>
                  <a:cubicBezTo>
                    <a:pt x="71120" y="0"/>
                    <a:pt x="0" y="71120"/>
                    <a:pt x="0" y="158750"/>
                  </a:cubicBezTo>
                  <a:lnTo>
                    <a:pt x="0" y="434392"/>
                  </a:lnTo>
                  <a:cubicBezTo>
                    <a:pt x="0" y="486462"/>
                    <a:pt x="25400" y="532182"/>
                    <a:pt x="63500" y="561392"/>
                  </a:cubicBezTo>
                  <a:cubicBezTo>
                    <a:pt x="91440" y="605842"/>
                    <a:pt x="140970" y="636322"/>
                    <a:pt x="198120" y="636322"/>
                  </a:cubicBezTo>
                  <a:lnTo>
                    <a:pt x="1516380" y="636322"/>
                  </a:lnTo>
                  <a:cubicBezTo>
                    <a:pt x="1604010" y="636322"/>
                    <a:pt x="1675130" y="565202"/>
                    <a:pt x="1675130" y="477572"/>
                  </a:cubicBezTo>
                  <a:lnTo>
                    <a:pt x="1675130" y="201930"/>
                  </a:lnTo>
                  <a:cubicBezTo>
                    <a:pt x="1675130" y="149860"/>
                    <a:pt x="1649730" y="104140"/>
                    <a:pt x="1611630" y="74930"/>
                  </a:cubicBezTo>
                  <a:close/>
                  <a:moveTo>
                    <a:pt x="12700" y="434392"/>
                  </a:moveTo>
                  <a:lnTo>
                    <a:pt x="12700" y="158750"/>
                  </a:lnTo>
                  <a:cubicBezTo>
                    <a:pt x="12700" y="78740"/>
                    <a:pt x="78740" y="12700"/>
                    <a:pt x="158750" y="12700"/>
                  </a:cubicBezTo>
                  <a:lnTo>
                    <a:pt x="1477010" y="12700"/>
                  </a:lnTo>
                  <a:cubicBezTo>
                    <a:pt x="1557020" y="12700"/>
                    <a:pt x="1623060" y="78740"/>
                    <a:pt x="1623060" y="158750"/>
                  </a:cubicBezTo>
                  <a:lnTo>
                    <a:pt x="1623060" y="434392"/>
                  </a:lnTo>
                  <a:cubicBezTo>
                    <a:pt x="1623060" y="514402"/>
                    <a:pt x="1557020" y="580442"/>
                    <a:pt x="1477010" y="580442"/>
                  </a:cubicBezTo>
                  <a:lnTo>
                    <a:pt x="158750" y="580442"/>
                  </a:lnTo>
                  <a:cubicBezTo>
                    <a:pt x="78740" y="580442"/>
                    <a:pt x="12700" y="515672"/>
                    <a:pt x="12700" y="434392"/>
                  </a:cubicBezTo>
                  <a:close/>
                  <a:moveTo>
                    <a:pt x="1663700" y="477572"/>
                  </a:moveTo>
                  <a:cubicBezTo>
                    <a:pt x="1663700" y="557582"/>
                    <a:pt x="1596390" y="623622"/>
                    <a:pt x="1516380" y="623622"/>
                  </a:cubicBezTo>
                  <a:lnTo>
                    <a:pt x="198120" y="623622"/>
                  </a:lnTo>
                  <a:cubicBezTo>
                    <a:pt x="157480" y="623622"/>
                    <a:pt x="120650" y="607112"/>
                    <a:pt x="93980" y="579172"/>
                  </a:cubicBezTo>
                  <a:cubicBezTo>
                    <a:pt x="114300" y="588062"/>
                    <a:pt x="135890" y="593142"/>
                    <a:pt x="160020" y="593142"/>
                  </a:cubicBezTo>
                  <a:lnTo>
                    <a:pt x="1478280" y="593142"/>
                  </a:lnTo>
                  <a:cubicBezTo>
                    <a:pt x="1565910" y="593142"/>
                    <a:pt x="1637030" y="522022"/>
                    <a:pt x="1637030" y="434392"/>
                  </a:cubicBezTo>
                  <a:lnTo>
                    <a:pt x="1637030" y="158750"/>
                  </a:lnTo>
                  <a:cubicBezTo>
                    <a:pt x="1637030" y="140970"/>
                    <a:pt x="1633220" y="123190"/>
                    <a:pt x="1628140" y="106680"/>
                  </a:cubicBezTo>
                  <a:cubicBezTo>
                    <a:pt x="1649730" y="132080"/>
                    <a:pt x="1663700" y="165100"/>
                    <a:pt x="1663700" y="201930"/>
                  </a:cubicBezTo>
                  <a:lnTo>
                    <a:pt x="1663700" y="477572"/>
                  </a:lnTo>
                  <a:close/>
                </a:path>
              </a:pathLst>
            </a:custGeom>
            <a:solidFill>
              <a:srgbClr val="000000"/>
            </a:solidFill>
          </p:spPr>
        </p:sp>
      </p:grpSp>
      <p:grpSp>
        <p:nvGrpSpPr>
          <p:cNvPr name="Group 18" id="18"/>
          <p:cNvGrpSpPr/>
          <p:nvPr/>
        </p:nvGrpSpPr>
        <p:grpSpPr>
          <a:xfrm rot="0">
            <a:off x="14101893" y="5070022"/>
            <a:ext cx="3575356" cy="1358149"/>
            <a:chOff x="0" y="0"/>
            <a:chExt cx="1675130" cy="636322"/>
          </a:xfrm>
        </p:grpSpPr>
        <p:sp>
          <p:nvSpPr>
            <p:cNvPr name="Freeform 19" id="19"/>
            <p:cNvSpPr/>
            <p:nvPr/>
          </p:nvSpPr>
          <p:spPr>
            <a:xfrm flipH="false" flipV="false" rot="0">
              <a:off x="92710" y="106680"/>
              <a:ext cx="1570990" cy="516942"/>
            </a:xfrm>
            <a:custGeom>
              <a:avLst/>
              <a:gdLst/>
              <a:ahLst/>
              <a:cxnLst/>
              <a:rect r="r" b="b" t="t" l="l"/>
              <a:pathLst>
                <a:path h="516942" w="1570990">
                  <a:moveTo>
                    <a:pt x="1544320" y="327712"/>
                  </a:moveTo>
                  <a:cubicBezTo>
                    <a:pt x="1544320" y="415342"/>
                    <a:pt x="1468120" y="486462"/>
                    <a:pt x="1386840" y="486462"/>
                  </a:cubicBezTo>
                  <a:lnTo>
                    <a:pt x="66040" y="486462"/>
                  </a:lnTo>
                  <a:cubicBezTo>
                    <a:pt x="43180" y="486462"/>
                    <a:pt x="20320" y="481382"/>
                    <a:pt x="0" y="472492"/>
                  </a:cubicBezTo>
                  <a:cubicBezTo>
                    <a:pt x="26670" y="500432"/>
                    <a:pt x="63500" y="516942"/>
                    <a:pt x="104140" y="516942"/>
                  </a:cubicBezTo>
                  <a:lnTo>
                    <a:pt x="1424940" y="516942"/>
                  </a:lnTo>
                  <a:cubicBezTo>
                    <a:pt x="1504950" y="516942"/>
                    <a:pt x="1570990" y="450902"/>
                    <a:pt x="1570990" y="370892"/>
                  </a:cubicBezTo>
                  <a:lnTo>
                    <a:pt x="1570990" y="95250"/>
                  </a:lnTo>
                  <a:cubicBezTo>
                    <a:pt x="1570990" y="58420"/>
                    <a:pt x="1557020" y="25400"/>
                    <a:pt x="1535430" y="0"/>
                  </a:cubicBezTo>
                  <a:cubicBezTo>
                    <a:pt x="1541780" y="16510"/>
                    <a:pt x="1544320" y="34290"/>
                    <a:pt x="1544320" y="52070"/>
                  </a:cubicBezTo>
                  <a:lnTo>
                    <a:pt x="1544320" y="327712"/>
                  </a:lnTo>
                  <a:close/>
                </a:path>
              </a:pathLst>
            </a:custGeom>
            <a:solidFill>
              <a:srgbClr val="D7E892"/>
            </a:solidFill>
          </p:spPr>
        </p:sp>
        <p:sp>
          <p:nvSpPr>
            <p:cNvPr name="Freeform 20" id="20"/>
            <p:cNvSpPr/>
            <p:nvPr/>
          </p:nvSpPr>
          <p:spPr>
            <a:xfrm flipH="false" flipV="false" rot="0">
              <a:off x="12700" y="12700"/>
              <a:ext cx="1610360" cy="567742"/>
            </a:xfrm>
            <a:custGeom>
              <a:avLst/>
              <a:gdLst/>
              <a:ahLst/>
              <a:cxnLst/>
              <a:rect r="r" b="b" t="t" l="l"/>
              <a:pathLst>
                <a:path h="567742" w="1610360">
                  <a:moveTo>
                    <a:pt x="146050" y="567742"/>
                  </a:moveTo>
                  <a:lnTo>
                    <a:pt x="1464310" y="567742"/>
                  </a:lnTo>
                  <a:cubicBezTo>
                    <a:pt x="1544320" y="567742"/>
                    <a:pt x="1610360" y="501702"/>
                    <a:pt x="1610360" y="421692"/>
                  </a:cubicBezTo>
                  <a:lnTo>
                    <a:pt x="1610360" y="146050"/>
                  </a:lnTo>
                  <a:cubicBezTo>
                    <a:pt x="1610360" y="66040"/>
                    <a:pt x="1544320" y="0"/>
                    <a:pt x="1464310"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name="Freeform 21" id="21"/>
            <p:cNvSpPr/>
            <p:nvPr/>
          </p:nvSpPr>
          <p:spPr>
            <a:xfrm flipH="false" flipV="false" rot="0">
              <a:off x="0" y="0"/>
              <a:ext cx="1675130" cy="636322"/>
            </a:xfrm>
            <a:custGeom>
              <a:avLst/>
              <a:gdLst/>
              <a:ahLst/>
              <a:cxnLst/>
              <a:rect r="r" b="b" t="t" l="l"/>
              <a:pathLst>
                <a:path h="636322" w="1675130">
                  <a:moveTo>
                    <a:pt x="1611630" y="74930"/>
                  </a:moveTo>
                  <a:cubicBezTo>
                    <a:pt x="1583690" y="30480"/>
                    <a:pt x="1534160" y="0"/>
                    <a:pt x="1477010" y="0"/>
                  </a:cubicBezTo>
                  <a:lnTo>
                    <a:pt x="158750" y="0"/>
                  </a:lnTo>
                  <a:cubicBezTo>
                    <a:pt x="71120" y="0"/>
                    <a:pt x="0" y="71120"/>
                    <a:pt x="0" y="158750"/>
                  </a:cubicBezTo>
                  <a:lnTo>
                    <a:pt x="0" y="434392"/>
                  </a:lnTo>
                  <a:cubicBezTo>
                    <a:pt x="0" y="486462"/>
                    <a:pt x="25400" y="532182"/>
                    <a:pt x="63500" y="561392"/>
                  </a:cubicBezTo>
                  <a:cubicBezTo>
                    <a:pt x="91440" y="605842"/>
                    <a:pt x="140970" y="636322"/>
                    <a:pt x="198120" y="636322"/>
                  </a:cubicBezTo>
                  <a:lnTo>
                    <a:pt x="1516380" y="636322"/>
                  </a:lnTo>
                  <a:cubicBezTo>
                    <a:pt x="1604010" y="636322"/>
                    <a:pt x="1675130" y="565202"/>
                    <a:pt x="1675130" y="477572"/>
                  </a:cubicBezTo>
                  <a:lnTo>
                    <a:pt x="1675130" y="201930"/>
                  </a:lnTo>
                  <a:cubicBezTo>
                    <a:pt x="1675130" y="149860"/>
                    <a:pt x="1649730" y="104140"/>
                    <a:pt x="1611630" y="74930"/>
                  </a:cubicBezTo>
                  <a:close/>
                  <a:moveTo>
                    <a:pt x="12700" y="434392"/>
                  </a:moveTo>
                  <a:lnTo>
                    <a:pt x="12700" y="158750"/>
                  </a:lnTo>
                  <a:cubicBezTo>
                    <a:pt x="12700" y="78740"/>
                    <a:pt x="78740" y="12700"/>
                    <a:pt x="158750" y="12700"/>
                  </a:cubicBezTo>
                  <a:lnTo>
                    <a:pt x="1477010" y="12700"/>
                  </a:lnTo>
                  <a:cubicBezTo>
                    <a:pt x="1557020" y="12700"/>
                    <a:pt x="1623060" y="78740"/>
                    <a:pt x="1623060" y="158750"/>
                  </a:cubicBezTo>
                  <a:lnTo>
                    <a:pt x="1623060" y="434392"/>
                  </a:lnTo>
                  <a:cubicBezTo>
                    <a:pt x="1623060" y="514402"/>
                    <a:pt x="1557020" y="580442"/>
                    <a:pt x="1477010" y="580442"/>
                  </a:cubicBezTo>
                  <a:lnTo>
                    <a:pt x="158750" y="580442"/>
                  </a:lnTo>
                  <a:cubicBezTo>
                    <a:pt x="78740" y="580442"/>
                    <a:pt x="12700" y="515672"/>
                    <a:pt x="12700" y="434392"/>
                  </a:cubicBezTo>
                  <a:close/>
                  <a:moveTo>
                    <a:pt x="1663700" y="477572"/>
                  </a:moveTo>
                  <a:cubicBezTo>
                    <a:pt x="1663700" y="557582"/>
                    <a:pt x="1596390" y="623622"/>
                    <a:pt x="1516380" y="623622"/>
                  </a:cubicBezTo>
                  <a:lnTo>
                    <a:pt x="198120" y="623622"/>
                  </a:lnTo>
                  <a:cubicBezTo>
                    <a:pt x="157480" y="623622"/>
                    <a:pt x="120650" y="607112"/>
                    <a:pt x="93980" y="579172"/>
                  </a:cubicBezTo>
                  <a:cubicBezTo>
                    <a:pt x="114300" y="588062"/>
                    <a:pt x="135890" y="593142"/>
                    <a:pt x="160020" y="593142"/>
                  </a:cubicBezTo>
                  <a:lnTo>
                    <a:pt x="1478280" y="593142"/>
                  </a:lnTo>
                  <a:cubicBezTo>
                    <a:pt x="1565910" y="593142"/>
                    <a:pt x="1637030" y="522022"/>
                    <a:pt x="1637030" y="434392"/>
                  </a:cubicBezTo>
                  <a:lnTo>
                    <a:pt x="1637030" y="158750"/>
                  </a:lnTo>
                  <a:cubicBezTo>
                    <a:pt x="1637030" y="140970"/>
                    <a:pt x="1633220" y="123190"/>
                    <a:pt x="1628140" y="106680"/>
                  </a:cubicBezTo>
                  <a:cubicBezTo>
                    <a:pt x="1649730" y="132080"/>
                    <a:pt x="1663700" y="165100"/>
                    <a:pt x="1663700" y="201930"/>
                  </a:cubicBezTo>
                  <a:lnTo>
                    <a:pt x="1663700" y="477572"/>
                  </a:lnTo>
                  <a:close/>
                </a:path>
              </a:pathLst>
            </a:custGeom>
            <a:solidFill>
              <a:srgbClr val="000000"/>
            </a:solidFill>
          </p:spPr>
        </p:sp>
      </p:grpSp>
      <p:sp>
        <p:nvSpPr>
          <p:cNvPr name="AutoShape 22" id="22"/>
          <p:cNvSpPr/>
          <p:nvPr/>
        </p:nvSpPr>
        <p:spPr>
          <a:xfrm flipH="true">
            <a:off x="8629939" y="5710823"/>
            <a:ext cx="795850" cy="0"/>
          </a:xfrm>
          <a:prstGeom prst="line">
            <a:avLst/>
          </a:prstGeom>
          <a:ln cap="rnd" w="38100">
            <a:solidFill>
              <a:srgbClr val="7ED957"/>
            </a:solidFill>
            <a:prstDash val="solid"/>
            <a:headEnd type="arrow" len="sm" w="med"/>
            <a:tailEnd type="none" len="sm" w="sm"/>
          </a:ln>
        </p:spPr>
      </p:sp>
      <p:sp>
        <p:nvSpPr>
          <p:cNvPr name="Freeform 23" id="23"/>
          <p:cNvSpPr/>
          <p:nvPr/>
        </p:nvSpPr>
        <p:spPr>
          <a:xfrm flipH="false" flipV="false" rot="0">
            <a:off x="1599359" y="6964503"/>
            <a:ext cx="1387690" cy="1692305"/>
          </a:xfrm>
          <a:custGeom>
            <a:avLst/>
            <a:gdLst/>
            <a:ahLst/>
            <a:cxnLst/>
            <a:rect r="r" b="b" t="t" l="l"/>
            <a:pathLst>
              <a:path h="1692305" w="1387690">
                <a:moveTo>
                  <a:pt x="0" y="0"/>
                </a:moveTo>
                <a:lnTo>
                  <a:pt x="1387689" y="0"/>
                </a:lnTo>
                <a:lnTo>
                  <a:pt x="1387689" y="1692305"/>
                </a:lnTo>
                <a:lnTo>
                  <a:pt x="0" y="1692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5875800" y="6964503"/>
            <a:ext cx="2148645" cy="1764575"/>
          </a:xfrm>
          <a:custGeom>
            <a:avLst/>
            <a:gdLst/>
            <a:ahLst/>
            <a:cxnLst/>
            <a:rect r="r" b="b" t="t" l="l"/>
            <a:pathLst>
              <a:path h="1764575" w="2148645">
                <a:moveTo>
                  <a:pt x="0" y="0"/>
                </a:moveTo>
                <a:lnTo>
                  <a:pt x="2148645" y="0"/>
                </a:lnTo>
                <a:lnTo>
                  <a:pt x="2148645" y="1764575"/>
                </a:lnTo>
                <a:lnTo>
                  <a:pt x="0" y="1764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0584196" y="6885372"/>
            <a:ext cx="1580571" cy="1729763"/>
          </a:xfrm>
          <a:custGeom>
            <a:avLst/>
            <a:gdLst/>
            <a:ahLst/>
            <a:cxnLst/>
            <a:rect r="r" b="b" t="t" l="l"/>
            <a:pathLst>
              <a:path h="1729763" w="1580571">
                <a:moveTo>
                  <a:pt x="0" y="0"/>
                </a:moveTo>
                <a:lnTo>
                  <a:pt x="1580571" y="0"/>
                </a:lnTo>
                <a:lnTo>
                  <a:pt x="1580571" y="1729763"/>
                </a:lnTo>
                <a:lnTo>
                  <a:pt x="0" y="1729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4890555" y="7050610"/>
            <a:ext cx="2361664" cy="1399286"/>
          </a:xfrm>
          <a:custGeom>
            <a:avLst/>
            <a:gdLst/>
            <a:ahLst/>
            <a:cxnLst/>
            <a:rect r="r" b="b" t="t" l="l"/>
            <a:pathLst>
              <a:path h="1399286" w="2361664">
                <a:moveTo>
                  <a:pt x="0" y="0"/>
                </a:moveTo>
                <a:lnTo>
                  <a:pt x="2361664" y="0"/>
                </a:lnTo>
                <a:lnTo>
                  <a:pt x="2361664" y="1399286"/>
                </a:lnTo>
                <a:lnTo>
                  <a:pt x="0" y="13992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028700" y="171450"/>
            <a:ext cx="16954500" cy="1120774"/>
          </a:xfrm>
          <a:prstGeom prst="rect">
            <a:avLst/>
          </a:prstGeom>
        </p:spPr>
        <p:txBody>
          <a:bodyPr anchor="t" rtlCol="false" tIns="0" lIns="0" bIns="0" rIns="0">
            <a:spAutoFit/>
          </a:bodyPr>
          <a:lstStyle/>
          <a:p>
            <a:pPr algn="l" marL="0" indent="0" lvl="0">
              <a:lnSpc>
                <a:spcPts val="8499"/>
              </a:lnSpc>
            </a:pPr>
            <a:r>
              <a:rPr lang="en-US" sz="8499">
                <a:solidFill>
                  <a:srgbClr val="FFFFFF"/>
                </a:solidFill>
                <a:latin typeface="Roca Two"/>
                <a:ea typeface="Roca Two"/>
                <a:cs typeface="Roca Two"/>
                <a:sym typeface="Roca Two"/>
              </a:rPr>
              <a:t>Project Objective</a:t>
            </a:r>
          </a:p>
        </p:txBody>
      </p:sp>
      <p:grpSp>
        <p:nvGrpSpPr>
          <p:cNvPr name="Group 28" id="28"/>
          <p:cNvGrpSpPr/>
          <p:nvPr/>
        </p:nvGrpSpPr>
        <p:grpSpPr>
          <a:xfrm rot="0">
            <a:off x="513923" y="2042136"/>
            <a:ext cx="15018354" cy="1877898"/>
            <a:chOff x="0" y="0"/>
            <a:chExt cx="20024471" cy="2503863"/>
          </a:xfrm>
        </p:grpSpPr>
        <p:sp>
          <p:nvSpPr>
            <p:cNvPr name="TextBox 29" id="29"/>
            <p:cNvSpPr txBox="true"/>
            <p:nvPr/>
          </p:nvSpPr>
          <p:spPr>
            <a:xfrm rot="0">
              <a:off x="0" y="-47625"/>
              <a:ext cx="20024471" cy="492443"/>
            </a:xfrm>
            <a:prstGeom prst="rect">
              <a:avLst/>
            </a:prstGeom>
          </p:spPr>
          <p:txBody>
            <a:bodyPr anchor="t" rtlCol="false" tIns="0" lIns="0" bIns="0" rIns="0">
              <a:spAutoFit/>
            </a:bodyPr>
            <a:lstStyle/>
            <a:p>
              <a:pPr algn="l" marL="0" indent="0" lvl="0">
                <a:lnSpc>
                  <a:spcPts val="3136"/>
                </a:lnSpc>
                <a:spcBef>
                  <a:spcPct val="0"/>
                </a:spcBef>
              </a:pPr>
              <a:r>
                <a:rPr lang="en-US" b="true" sz="2240" spc="22">
                  <a:solidFill>
                    <a:srgbClr val="FFFFFF"/>
                  </a:solidFill>
                  <a:latin typeface="Be Vietnam Ultra-Bold"/>
                  <a:ea typeface="Be Vietnam Ultra-Bold"/>
                  <a:cs typeface="Be Vietnam Ultra-Bold"/>
                  <a:sym typeface="Be Vietnam Ultra-Bold"/>
                </a:rPr>
                <a:t>Build an </a:t>
              </a:r>
              <a:r>
                <a:rPr lang="en-US" b="true" sz="2240" spc="22">
                  <a:solidFill>
                    <a:srgbClr val="FFFFFF"/>
                  </a:solidFill>
                  <a:latin typeface="Be Vietnam Ultra-Bold"/>
                  <a:ea typeface="Be Vietnam Ultra-Bold"/>
                  <a:cs typeface="Be Vietnam Ultra-Bold"/>
                  <a:sym typeface="Be Vietnam Ultra-Bold"/>
                </a:rPr>
                <a:t>AI system that predicts PM2.5 air quality 24 hours in advance across Qatar.</a:t>
              </a:r>
            </a:p>
          </p:txBody>
        </p:sp>
        <p:sp>
          <p:nvSpPr>
            <p:cNvPr name="TextBox 30" id="30"/>
            <p:cNvSpPr txBox="true"/>
            <p:nvPr/>
          </p:nvSpPr>
          <p:spPr>
            <a:xfrm rot="0">
              <a:off x="0" y="752805"/>
              <a:ext cx="20024471" cy="1751058"/>
            </a:xfrm>
            <a:prstGeom prst="rect">
              <a:avLst/>
            </a:prstGeom>
          </p:spPr>
          <p:txBody>
            <a:bodyPr anchor="t" rtlCol="false" tIns="0" lIns="0" bIns="0" rIns="0">
              <a:spAutoFit/>
            </a:bodyPr>
            <a:lstStyle/>
            <a:p>
              <a:pPr algn="l" marL="414641" indent="-207321" lvl="1">
                <a:lnSpc>
                  <a:spcPts val="2688"/>
                </a:lnSpc>
                <a:spcBef>
                  <a:spcPct val="0"/>
                </a:spcBef>
                <a:buFont typeface="Arial"/>
                <a:buChar char="•"/>
              </a:pPr>
              <a:r>
                <a:rPr lang="en-US" sz="1920" spc="38">
                  <a:solidFill>
                    <a:srgbClr val="FFFFFF"/>
                  </a:solidFill>
                  <a:latin typeface="Be Vietnam"/>
                  <a:ea typeface="Be Vietnam"/>
                  <a:cs typeface="Be Vietnam"/>
                  <a:sym typeface="Be Vietnam"/>
                </a:rPr>
                <a:t>Combin</a:t>
              </a:r>
              <a:r>
                <a:rPr lang="en-US" sz="1920" spc="38">
                  <a:solidFill>
                    <a:srgbClr val="FFFFFF"/>
                  </a:solidFill>
                  <a:latin typeface="Be Vietnam"/>
                  <a:ea typeface="Be Vietnam"/>
                  <a:cs typeface="Be Vietnam"/>
                  <a:sym typeface="Be Vietnam"/>
                </a:rPr>
                <a:t>e ground sensors, satellite imagery, and weather data</a:t>
              </a:r>
            </a:p>
            <a:p>
              <a:pPr algn="l" marL="414641" indent="-207321" lvl="1">
                <a:lnSpc>
                  <a:spcPts val="2688"/>
                </a:lnSpc>
                <a:spcBef>
                  <a:spcPct val="0"/>
                </a:spcBef>
                <a:buFont typeface="Arial"/>
                <a:buChar char="•"/>
              </a:pPr>
              <a:r>
                <a:rPr lang="en-US" sz="1920" spc="38">
                  <a:solidFill>
                    <a:srgbClr val="FFFFFF"/>
                  </a:solidFill>
                  <a:latin typeface="Be Vietnam"/>
                  <a:ea typeface="Be Vietnam"/>
                  <a:cs typeface="Be Vietnam"/>
                  <a:sym typeface="Be Vietnam"/>
                </a:rPr>
                <a:t>Learn pollution behavior over time using deep learning</a:t>
              </a:r>
            </a:p>
            <a:p>
              <a:pPr algn="l" marL="414641" indent="-207321" lvl="1">
                <a:lnSpc>
                  <a:spcPts val="2688"/>
                </a:lnSpc>
                <a:spcBef>
                  <a:spcPct val="0"/>
                </a:spcBef>
                <a:buFont typeface="Arial"/>
                <a:buChar char="•"/>
              </a:pPr>
              <a:r>
                <a:rPr lang="en-US" sz="1920" spc="38">
                  <a:solidFill>
                    <a:srgbClr val="FFFFFF"/>
                  </a:solidFill>
                  <a:latin typeface="Be Vietnam"/>
                  <a:ea typeface="Be Vietnam"/>
                  <a:cs typeface="Be Vietnam"/>
                  <a:sym typeface="Be Vietnam"/>
                </a:rPr>
                <a:t>Enable early warnings for health and policy planning</a:t>
              </a:r>
            </a:p>
            <a:p>
              <a:pPr algn="l" marL="0" indent="0" lvl="0">
                <a:lnSpc>
                  <a:spcPts val="2688"/>
                </a:lnSpc>
                <a:spcBef>
                  <a:spcPct val="0"/>
                </a:spcBef>
              </a:pPr>
            </a:p>
          </p:txBody>
        </p:sp>
      </p:grpSp>
      <p:sp>
        <p:nvSpPr>
          <p:cNvPr name="TextBox 31" id="31"/>
          <p:cNvSpPr txBox="true"/>
          <p:nvPr/>
        </p:nvSpPr>
        <p:spPr>
          <a:xfrm rot="0">
            <a:off x="883663" y="5468364"/>
            <a:ext cx="2816392" cy="366514"/>
          </a:xfrm>
          <a:prstGeom prst="rect">
            <a:avLst/>
          </a:prstGeom>
        </p:spPr>
        <p:txBody>
          <a:bodyPr anchor="t" rtlCol="false" tIns="0" lIns="0" bIns="0" rIns="0">
            <a:spAutoFit/>
          </a:bodyPr>
          <a:lstStyle/>
          <a:p>
            <a:pPr algn="ctr" marL="0" indent="0" lvl="0">
              <a:lnSpc>
                <a:spcPts val="2948"/>
              </a:lnSpc>
              <a:spcBef>
                <a:spcPct val="0"/>
              </a:spcBef>
            </a:pPr>
            <a:r>
              <a:rPr lang="en-US" b="true" sz="2106" spc="210">
                <a:solidFill>
                  <a:srgbClr val="000000"/>
                </a:solidFill>
                <a:latin typeface="Rubik Semi-Bold"/>
                <a:ea typeface="Rubik Semi-Bold"/>
                <a:cs typeface="Rubik Semi-Bold"/>
                <a:sym typeface="Rubik Semi-Bold"/>
              </a:rPr>
              <a:t>D</a:t>
            </a:r>
            <a:r>
              <a:rPr lang="en-US" b="true" sz="2106" spc="210" u="none">
                <a:solidFill>
                  <a:srgbClr val="000000"/>
                </a:solidFill>
                <a:latin typeface="Rubik Semi-Bold"/>
                <a:ea typeface="Rubik Semi-Bold"/>
                <a:cs typeface="Rubik Semi-Bold"/>
                <a:sym typeface="Rubik Semi-Bold"/>
              </a:rPr>
              <a:t>ATA SOURCES</a:t>
            </a:r>
          </a:p>
        </p:txBody>
      </p:sp>
      <p:sp>
        <p:nvSpPr>
          <p:cNvPr name="TextBox 32" id="32"/>
          <p:cNvSpPr txBox="true"/>
          <p:nvPr/>
        </p:nvSpPr>
        <p:spPr>
          <a:xfrm rot="0">
            <a:off x="5479596" y="5454208"/>
            <a:ext cx="2725331" cy="361936"/>
          </a:xfrm>
          <a:prstGeom prst="rect">
            <a:avLst/>
          </a:prstGeom>
        </p:spPr>
        <p:txBody>
          <a:bodyPr anchor="t" rtlCol="false" tIns="0" lIns="0" bIns="0" rIns="0">
            <a:spAutoFit/>
          </a:bodyPr>
          <a:lstStyle/>
          <a:p>
            <a:pPr algn="ctr">
              <a:lnSpc>
                <a:spcPts val="2948"/>
              </a:lnSpc>
            </a:pPr>
            <a:r>
              <a:rPr lang="en-US" b="true" sz="2106" spc="210">
                <a:solidFill>
                  <a:srgbClr val="000000"/>
                </a:solidFill>
                <a:latin typeface="Rubik Semi-Bold"/>
                <a:ea typeface="Rubik Semi-Bold"/>
                <a:cs typeface="Rubik Semi-Bold"/>
                <a:sym typeface="Rubik Semi-Bold"/>
              </a:rPr>
              <a:t>AI MODEL </a:t>
            </a:r>
          </a:p>
        </p:txBody>
      </p:sp>
      <p:sp>
        <p:nvSpPr>
          <p:cNvPr name="TextBox 33" id="33"/>
          <p:cNvSpPr txBox="true"/>
          <p:nvPr/>
        </p:nvSpPr>
        <p:spPr>
          <a:xfrm rot="0">
            <a:off x="14526906" y="5306560"/>
            <a:ext cx="2725331" cy="725511"/>
          </a:xfrm>
          <a:prstGeom prst="rect">
            <a:avLst/>
          </a:prstGeom>
        </p:spPr>
        <p:txBody>
          <a:bodyPr anchor="t" rtlCol="false" tIns="0" lIns="0" bIns="0" rIns="0">
            <a:spAutoFit/>
          </a:bodyPr>
          <a:lstStyle/>
          <a:p>
            <a:pPr algn="ctr">
              <a:lnSpc>
                <a:spcPts val="2948"/>
              </a:lnSpc>
            </a:pPr>
            <a:r>
              <a:rPr lang="en-US" b="true" sz="2106" spc="210">
                <a:solidFill>
                  <a:srgbClr val="000000"/>
                </a:solidFill>
                <a:latin typeface="Rubik Semi-Bold"/>
                <a:ea typeface="Rubik Semi-Bold"/>
                <a:cs typeface="Rubik Semi-Bold"/>
                <a:sym typeface="Rubik Semi-Bold"/>
              </a:rPr>
              <a:t>PEOPLE &amp; INSTITUTIONS</a:t>
            </a:r>
          </a:p>
        </p:txBody>
      </p:sp>
      <p:sp>
        <p:nvSpPr>
          <p:cNvPr name="TextBox 34" id="34"/>
          <p:cNvSpPr txBox="true"/>
          <p:nvPr/>
        </p:nvSpPr>
        <p:spPr>
          <a:xfrm rot="0">
            <a:off x="10357363" y="5270303"/>
            <a:ext cx="2031546" cy="729747"/>
          </a:xfrm>
          <a:prstGeom prst="rect">
            <a:avLst/>
          </a:prstGeom>
        </p:spPr>
        <p:txBody>
          <a:bodyPr anchor="t" rtlCol="false" tIns="0" lIns="0" bIns="0" rIns="0">
            <a:spAutoFit/>
          </a:bodyPr>
          <a:lstStyle/>
          <a:p>
            <a:pPr algn="ctr">
              <a:lnSpc>
                <a:spcPts val="2948"/>
              </a:lnSpc>
            </a:pPr>
            <a:r>
              <a:rPr lang="en-US" b="true" sz="2106" spc="210">
                <a:solidFill>
                  <a:srgbClr val="000000"/>
                </a:solidFill>
                <a:latin typeface="Rubik Semi-Bold"/>
                <a:ea typeface="Rubik Semi-Bold"/>
                <a:cs typeface="Rubik Semi-Bold"/>
                <a:sym typeface="Rubik Semi-Bold"/>
              </a:rPr>
              <a:t>24-HOUR FORECAST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856018" y="866674"/>
            <a:ext cx="11344068" cy="1484572"/>
          </a:xfrm>
          <a:prstGeom prst="rect">
            <a:avLst/>
          </a:prstGeom>
        </p:spPr>
        <p:txBody>
          <a:bodyPr anchor="t" rtlCol="false" tIns="0" lIns="0" bIns="0" rIns="0">
            <a:spAutoFit/>
          </a:bodyPr>
          <a:lstStyle/>
          <a:p>
            <a:pPr algn="l" marL="0" indent="0" lvl="0">
              <a:lnSpc>
                <a:spcPts val="11851"/>
              </a:lnSpc>
            </a:pPr>
            <a:r>
              <a:rPr lang="en-US" sz="9876">
                <a:solidFill>
                  <a:srgbClr val="E0FBFC"/>
                </a:solidFill>
                <a:latin typeface="Roca Two"/>
                <a:ea typeface="Roca Two"/>
                <a:cs typeface="Roca Two"/>
                <a:sym typeface="Roca Two"/>
              </a:rPr>
              <a:t>Data Sources</a:t>
            </a:r>
          </a:p>
        </p:txBody>
      </p:sp>
      <p:grpSp>
        <p:nvGrpSpPr>
          <p:cNvPr name="Group 4" id="4"/>
          <p:cNvGrpSpPr/>
          <p:nvPr/>
        </p:nvGrpSpPr>
        <p:grpSpPr>
          <a:xfrm rot="0">
            <a:off x="1219200" y="4753416"/>
            <a:ext cx="4910380" cy="4283743"/>
            <a:chOff x="0" y="0"/>
            <a:chExt cx="1293269" cy="1128228"/>
          </a:xfrm>
        </p:grpSpPr>
        <p:sp>
          <p:nvSpPr>
            <p:cNvPr name="Freeform 5" id="5"/>
            <p:cNvSpPr/>
            <p:nvPr/>
          </p:nvSpPr>
          <p:spPr>
            <a:xfrm flipH="false" flipV="false" rot="0">
              <a:off x="0" y="0"/>
              <a:ext cx="1293269" cy="1128229"/>
            </a:xfrm>
            <a:custGeom>
              <a:avLst/>
              <a:gdLst/>
              <a:ahLst/>
              <a:cxnLst/>
              <a:rect r="r" b="b" t="t" l="l"/>
              <a:pathLst>
                <a:path h="1128229" w="1293269">
                  <a:moveTo>
                    <a:pt x="36263" y="0"/>
                  </a:moveTo>
                  <a:lnTo>
                    <a:pt x="1257006" y="0"/>
                  </a:lnTo>
                  <a:cubicBezTo>
                    <a:pt x="1266624" y="0"/>
                    <a:pt x="1275847" y="3821"/>
                    <a:pt x="1282648" y="10621"/>
                  </a:cubicBezTo>
                  <a:cubicBezTo>
                    <a:pt x="1289448" y="17422"/>
                    <a:pt x="1293269" y="26645"/>
                    <a:pt x="1293269" y="36263"/>
                  </a:cubicBezTo>
                  <a:lnTo>
                    <a:pt x="1293269" y="1091966"/>
                  </a:lnTo>
                  <a:cubicBezTo>
                    <a:pt x="1293269" y="1111993"/>
                    <a:pt x="1277033" y="1128229"/>
                    <a:pt x="1257006" y="1128229"/>
                  </a:cubicBezTo>
                  <a:lnTo>
                    <a:pt x="36263" y="1128229"/>
                  </a:lnTo>
                  <a:cubicBezTo>
                    <a:pt x="26645" y="1128229"/>
                    <a:pt x="17422" y="1124408"/>
                    <a:pt x="10621" y="1117607"/>
                  </a:cubicBezTo>
                  <a:cubicBezTo>
                    <a:pt x="3821" y="1110807"/>
                    <a:pt x="0" y="1101583"/>
                    <a:pt x="0" y="1091966"/>
                  </a:cubicBezTo>
                  <a:lnTo>
                    <a:pt x="0" y="36263"/>
                  </a:lnTo>
                  <a:cubicBezTo>
                    <a:pt x="0" y="26645"/>
                    <a:pt x="3821" y="17422"/>
                    <a:pt x="10621" y="10621"/>
                  </a:cubicBezTo>
                  <a:cubicBezTo>
                    <a:pt x="17422" y="3821"/>
                    <a:pt x="26645" y="0"/>
                    <a:pt x="36263" y="0"/>
                  </a:cubicBezTo>
                  <a:close/>
                </a:path>
              </a:pathLst>
            </a:custGeom>
            <a:solidFill>
              <a:srgbClr val="3E4466"/>
            </a:solidFill>
            <a:ln cap="rnd">
              <a:noFill/>
              <a:prstDash val="solid"/>
              <a:round/>
            </a:ln>
          </p:spPr>
        </p:sp>
        <p:sp>
          <p:nvSpPr>
            <p:cNvPr name="TextBox 6" id="6"/>
            <p:cNvSpPr txBox="true"/>
            <p:nvPr/>
          </p:nvSpPr>
          <p:spPr>
            <a:xfrm>
              <a:off x="0" y="104775"/>
              <a:ext cx="1293269" cy="1023453"/>
            </a:xfrm>
            <a:prstGeom prst="rect">
              <a:avLst/>
            </a:prstGeom>
          </p:spPr>
          <p:txBody>
            <a:bodyPr anchor="ctr" rtlCol="false" tIns="50800" lIns="50800" bIns="50800" rIns="50800"/>
            <a:lstStyle/>
            <a:p>
              <a:pPr algn="ctr">
                <a:lnSpc>
                  <a:spcPts val="799"/>
                </a:lnSpc>
              </a:pPr>
            </a:p>
          </p:txBody>
        </p:sp>
      </p:grpSp>
      <p:grpSp>
        <p:nvGrpSpPr>
          <p:cNvPr name="Group 7" id="7"/>
          <p:cNvGrpSpPr/>
          <p:nvPr/>
        </p:nvGrpSpPr>
        <p:grpSpPr>
          <a:xfrm rot="0">
            <a:off x="3009996" y="4103859"/>
            <a:ext cx="1328788" cy="1305738"/>
            <a:chOff x="0" y="0"/>
            <a:chExt cx="513522" cy="504614"/>
          </a:xfrm>
        </p:grpSpPr>
        <p:sp>
          <p:nvSpPr>
            <p:cNvPr name="Freeform 8" id="8"/>
            <p:cNvSpPr/>
            <p:nvPr/>
          </p:nvSpPr>
          <p:spPr>
            <a:xfrm flipH="false" flipV="false" rot="0">
              <a:off x="0" y="0"/>
              <a:ext cx="513522" cy="504614"/>
            </a:xfrm>
            <a:custGeom>
              <a:avLst/>
              <a:gdLst/>
              <a:ahLst/>
              <a:cxnLst/>
              <a:rect r="r" b="b" t="t" l="l"/>
              <a:pathLst>
                <a:path h="504614" w="513522">
                  <a:moveTo>
                    <a:pt x="134005" y="0"/>
                  </a:moveTo>
                  <a:lnTo>
                    <a:pt x="379517" y="0"/>
                  </a:lnTo>
                  <a:cubicBezTo>
                    <a:pt x="453525" y="0"/>
                    <a:pt x="513522" y="59996"/>
                    <a:pt x="513522" y="134005"/>
                  </a:cubicBezTo>
                  <a:lnTo>
                    <a:pt x="513522" y="370609"/>
                  </a:lnTo>
                  <a:cubicBezTo>
                    <a:pt x="513522" y="406149"/>
                    <a:pt x="499403" y="440234"/>
                    <a:pt x="474272" y="465364"/>
                  </a:cubicBezTo>
                  <a:cubicBezTo>
                    <a:pt x="449142" y="490495"/>
                    <a:pt x="415057" y="504614"/>
                    <a:pt x="379517" y="504614"/>
                  </a:cubicBezTo>
                  <a:lnTo>
                    <a:pt x="134005" y="504614"/>
                  </a:lnTo>
                  <a:cubicBezTo>
                    <a:pt x="59996" y="504614"/>
                    <a:pt x="0" y="444618"/>
                    <a:pt x="0" y="370609"/>
                  </a:cubicBezTo>
                  <a:lnTo>
                    <a:pt x="0" y="134005"/>
                  </a:lnTo>
                  <a:cubicBezTo>
                    <a:pt x="0" y="59996"/>
                    <a:pt x="59996" y="0"/>
                    <a:pt x="134005" y="0"/>
                  </a:cubicBezTo>
                  <a:close/>
                </a:path>
              </a:pathLst>
            </a:custGeom>
            <a:solidFill>
              <a:srgbClr val="A373F1"/>
            </a:solidFill>
            <a:ln cap="rnd">
              <a:noFill/>
              <a:prstDash val="solid"/>
              <a:round/>
            </a:ln>
          </p:spPr>
        </p:sp>
        <p:sp>
          <p:nvSpPr>
            <p:cNvPr name="TextBox 9" id="9"/>
            <p:cNvSpPr txBox="true"/>
            <p:nvPr/>
          </p:nvSpPr>
          <p:spPr>
            <a:xfrm>
              <a:off x="0" y="95250"/>
              <a:ext cx="513522" cy="409364"/>
            </a:xfrm>
            <a:prstGeom prst="rect">
              <a:avLst/>
            </a:prstGeom>
          </p:spPr>
          <p:txBody>
            <a:bodyPr anchor="ctr" rtlCol="false" tIns="26959" lIns="26959" bIns="26959" rIns="26959"/>
            <a:lstStyle/>
            <a:p>
              <a:pPr algn="ctr" marL="0" indent="0" lvl="0">
                <a:lnSpc>
                  <a:spcPts val="799"/>
                </a:lnSpc>
                <a:spcBef>
                  <a:spcPct val="0"/>
                </a:spcBef>
              </a:pPr>
            </a:p>
          </p:txBody>
        </p:sp>
      </p:grpSp>
      <p:grpSp>
        <p:nvGrpSpPr>
          <p:cNvPr name="Group 10" id="10"/>
          <p:cNvGrpSpPr/>
          <p:nvPr/>
        </p:nvGrpSpPr>
        <p:grpSpPr>
          <a:xfrm rot="0">
            <a:off x="6688810" y="4753416"/>
            <a:ext cx="4910380" cy="4283743"/>
            <a:chOff x="0" y="0"/>
            <a:chExt cx="1293269" cy="1128228"/>
          </a:xfrm>
        </p:grpSpPr>
        <p:sp>
          <p:nvSpPr>
            <p:cNvPr name="Freeform 11" id="11"/>
            <p:cNvSpPr/>
            <p:nvPr/>
          </p:nvSpPr>
          <p:spPr>
            <a:xfrm flipH="false" flipV="false" rot="0">
              <a:off x="0" y="0"/>
              <a:ext cx="1293269" cy="1128229"/>
            </a:xfrm>
            <a:custGeom>
              <a:avLst/>
              <a:gdLst/>
              <a:ahLst/>
              <a:cxnLst/>
              <a:rect r="r" b="b" t="t" l="l"/>
              <a:pathLst>
                <a:path h="1128229" w="1293269">
                  <a:moveTo>
                    <a:pt x="36263" y="0"/>
                  </a:moveTo>
                  <a:lnTo>
                    <a:pt x="1257006" y="0"/>
                  </a:lnTo>
                  <a:cubicBezTo>
                    <a:pt x="1266624" y="0"/>
                    <a:pt x="1275847" y="3821"/>
                    <a:pt x="1282648" y="10621"/>
                  </a:cubicBezTo>
                  <a:cubicBezTo>
                    <a:pt x="1289448" y="17422"/>
                    <a:pt x="1293269" y="26645"/>
                    <a:pt x="1293269" y="36263"/>
                  </a:cubicBezTo>
                  <a:lnTo>
                    <a:pt x="1293269" y="1091966"/>
                  </a:lnTo>
                  <a:cubicBezTo>
                    <a:pt x="1293269" y="1111993"/>
                    <a:pt x="1277033" y="1128229"/>
                    <a:pt x="1257006" y="1128229"/>
                  </a:cubicBezTo>
                  <a:lnTo>
                    <a:pt x="36263" y="1128229"/>
                  </a:lnTo>
                  <a:cubicBezTo>
                    <a:pt x="26645" y="1128229"/>
                    <a:pt x="17422" y="1124408"/>
                    <a:pt x="10621" y="1117607"/>
                  </a:cubicBezTo>
                  <a:cubicBezTo>
                    <a:pt x="3821" y="1110807"/>
                    <a:pt x="0" y="1101583"/>
                    <a:pt x="0" y="1091966"/>
                  </a:cubicBezTo>
                  <a:lnTo>
                    <a:pt x="0" y="36263"/>
                  </a:lnTo>
                  <a:cubicBezTo>
                    <a:pt x="0" y="26645"/>
                    <a:pt x="3821" y="17422"/>
                    <a:pt x="10621" y="10621"/>
                  </a:cubicBezTo>
                  <a:cubicBezTo>
                    <a:pt x="17422" y="3821"/>
                    <a:pt x="26645" y="0"/>
                    <a:pt x="36263" y="0"/>
                  </a:cubicBezTo>
                  <a:close/>
                </a:path>
              </a:pathLst>
            </a:custGeom>
            <a:solidFill>
              <a:srgbClr val="3E4466"/>
            </a:solidFill>
            <a:ln cap="rnd">
              <a:noFill/>
              <a:prstDash val="solid"/>
              <a:round/>
            </a:ln>
          </p:spPr>
        </p:sp>
        <p:sp>
          <p:nvSpPr>
            <p:cNvPr name="TextBox 12" id="12"/>
            <p:cNvSpPr txBox="true"/>
            <p:nvPr/>
          </p:nvSpPr>
          <p:spPr>
            <a:xfrm>
              <a:off x="0" y="104775"/>
              <a:ext cx="1293269" cy="1023453"/>
            </a:xfrm>
            <a:prstGeom prst="rect">
              <a:avLst/>
            </a:prstGeom>
          </p:spPr>
          <p:txBody>
            <a:bodyPr anchor="ctr" rtlCol="false" tIns="50800" lIns="50800" bIns="50800" rIns="50800"/>
            <a:lstStyle/>
            <a:p>
              <a:pPr algn="ctr">
                <a:lnSpc>
                  <a:spcPts val="799"/>
                </a:lnSpc>
              </a:pPr>
            </a:p>
          </p:txBody>
        </p:sp>
      </p:grpSp>
      <p:grpSp>
        <p:nvGrpSpPr>
          <p:cNvPr name="Group 13" id="13"/>
          <p:cNvGrpSpPr/>
          <p:nvPr/>
        </p:nvGrpSpPr>
        <p:grpSpPr>
          <a:xfrm rot="0">
            <a:off x="8479606" y="4103859"/>
            <a:ext cx="1328788" cy="1305738"/>
            <a:chOff x="0" y="0"/>
            <a:chExt cx="513522" cy="504614"/>
          </a:xfrm>
        </p:grpSpPr>
        <p:sp>
          <p:nvSpPr>
            <p:cNvPr name="Freeform 14" id="14"/>
            <p:cNvSpPr/>
            <p:nvPr/>
          </p:nvSpPr>
          <p:spPr>
            <a:xfrm flipH="false" flipV="false" rot="0">
              <a:off x="0" y="0"/>
              <a:ext cx="513522" cy="504614"/>
            </a:xfrm>
            <a:custGeom>
              <a:avLst/>
              <a:gdLst/>
              <a:ahLst/>
              <a:cxnLst/>
              <a:rect r="r" b="b" t="t" l="l"/>
              <a:pathLst>
                <a:path h="504614" w="513522">
                  <a:moveTo>
                    <a:pt x="134005" y="0"/>
                  </a:moveTo>
                  <a:lnTo>
                    <a:pt x="379517" y="0"/>
                  </a:lnTo>
                  <a:cubicBezTo>
                    <a:pt x="453525" y="0"/>
                    <a:pt x="513522" y="59996"/>
                    <a:pt x="513522" y="134005"/>
                  </a:cubicBezTo>
                  <a:lnTo>
                    <a:pt x="513522" y="370609"/>
                  </a:lnTo>
                  <a:cubicBezTo>
                    <a:pt x="513522" y="406149"/>
                    <a:pt x="499403" y="440234"/>
                    <a:pt x="474272" y="465364"/>
                  </a:cubicBezTo>
                  <a:cubicBezTo>
                    <a:pt x="449142" y="490495"/>
                    <a:pt x="415057" y="504614"/>
                    <a:pt x="379517" y="504614"/>
                  </a:cubicBezTo>
                  <a:lnTo>
                    <a:pt x="134005" y="504614"/>
                  </a:lnTo>
                  <a:cubicBezTo>
                    <a:pt x="59996" y="504614"/>
                    <a:pt x="0" y="444618"/>
                    <a:pt x="0" y="370609"/>
                  </a:cubicBezTo>
                  <a:lnTo>
                    <a:pt x="0" y="134005"/>
                  </a:lnTo>
                  <a:cubicBezTo>
                    <a:pt x="0" y="59996"/>
                    <a:pt x="59996" y="0"/>
                    <a:pt x="134005" y="0"/>
                  </a:cubicBezTo>
                  <a:close/>
                </a:path>
              </a:pathLst>
            </a:custGeom>
            <a:solidFill>
              <a:srgbClr val="D879F4"/>
            </a:solidFill>
            <a:ln cap="rnd">
              <a:noFill/>
              <a:prstDash val="solid"/>
              <a:round/>
            </a:ln>
          </p:spPr>
        </p:sp>
        <p:sp>
          <p:nvSpPr>
            <p:cNvPr name="TextBox 15" id="15"/>
            <p:cNvSpPr txBox="true"/>
            <p:nvPr/>
          </p:nvSpPr>
          <p:spPr>
            <a:xfrm>
              <a:off x="0" y="95250"/>
              <a:ext cx="513522" cy="409364"/>
            </a:xfrm>
            <a:prstGeom prst="rect">
              <a:avLst/>
            </a:prstGeom>
          </p:spPr>
          <p:txBody>
            <a:bodyPr anchor="ctr" rtlCol="false" tIns="26959" lIns="26959" bIns="26959" rIns="26959"/>
            <a:lstStyle/>
            <a:p>
              <a:pPr algn="ctr" marL="0" indent="0" lvl="0">
                <a:lnSpc>
                  <a:spcPts val="799"/>
                </a:lnSpc>
                <a:spcBef>
                  <a:spcPct val="0"/>
                </a:spcBef>
              </a:pPr>
            </a:p>
          </p:txBody>
        </p:sp>
      </p:grpSp>
      <p:grpSp>
        <p:nvGrpSpPr>
          <p:cNvPr name="Group 16" id="16"/>
          <p:cNvGrpSpPr/>
          <p:nvPr/>
        </p:nvGrpSpPr>
        <p:grpSpPr>
          <a:xfrm rot="0">
            <a:off x="12158420" y="4753416"/>
            <a:ext cx="4910380" cy="4283743"/>
            <a:chOff x="0" y="0"/>
            <a:chExt cx="1293269" cy="1128228"/>
          </a:xfrm>
        </p:grpSpPr>
        <p:sp>
          <p:nvSpPr>
            <p:cNvPr name="Freeform 17" id="17"/>
            <p:cNvSpPr/>
            <p:nvPr/>
          </p:nvSpPr>
          <p:spPr>
            <a:xfrm flipH="false" flipV="false" rot="0">
              <a:off x="0" y="0"/>
              <a:ext cx="1293269" cy="1128229"/>
            </a:xfrm>
            <a:custGeom>
              <a:avLst/>
              <a:gdLst/>
              <a:ahLst/>
              <a:cxnLst/>
              <a:rect r="r" b="b" t="t" l="l"/>
              <a:pathLst>
                <a:path h="1128229" w="1293269">
                  <a:moveTo>
                    <a:pt x="36263" y="0"/>
                  </a:moveTo>
                  <a:lnTo>
                    <a:pt x="1257006" y="0"/>
                  </a:lnTo>
                  <a:cubicBezTo>
                    <a:pt x="1266624" y="0"/>
                    <a:pt x="1275847" y="3821"/>
                    <a:pt x="1282648" y="10621"/>
                  </a:cubicBezTo>
                  <a:cubicBezTo>
                    <a:pt x="1289448" y="17422"/>
                    <a:pt x="1293269" y="26645"/>
                    <a:pt x="1293269" y="36263"/>
                  </a:cubicBezTo>
                  <a:lnTo>
                    <a:pt x="1293269" y="1091966"/>
                  </a:lnTo>
                  <a:cubicBezTo>
                    <a:pt x="1293269" y="1111993"/>
                    <a:pt x="1277033" y="1128229"/>
                    <a:pt x="1257006" y="1128229"/>
                  </a:cubicBezTo>
                  <a:lnTo>
                    <a:pt x="36263" y="1128229"/>
                  </a:lnTo>
                  <a:cubicBezTo>
                    <a:pt x="26645" y="1128229"/>
                    <a:pt x="17422" y="1124408"/>
                    <a:pt x="10621" y="1117607"/>
                  </a:cubicBezTo>
                  <a:cubicBezTo>
                    <a:pt x="3821" y="1110807"/>
                    <a:pt x="0" y="1101583"/>
                    <a:pt x="0" y="1091966"/>
                  </a:cubicBezTo>
                  <a:lnTo>
                    <a:pt x="0" y="36263"/>
                  </a:lnTo>
                  <a:cubicBezTo>
                    <a:pt x="0" y="26645"/>
                    <a:pt x="3821" y="17422"/>
                    <a:pt x="10621" y="10621"/>
                  </a:cubicBezTo>
                  <a:cubicBezTo>
                    <a:pt x="17422" y="3821"/>
                    <a:pt x="26645" y="0"/>
                    <a:pt x="36263" y="0"/>
                  </a:cubicBezTo>
                  <a:close/>
                </a:path>
              </a:pathLst>
            </a:custGeom>
            <a:solidFill>
              <a:srgbClr val="3E4466"/>
            </a:solidFill>
            <a:ln cap="rnd">
              <a:noFill/>
              <a:prstDash val="solid"/>
              <a:round/>
            </a:ln>
          </p:spPr>
        </p:sp>
        <p:sp>
          <p:nvSpPr>
            <p:cNvPr name="TextBox 18" id="18"/>
            <p:cNvSpPr txBox="true"/>
            <p:nvPr/>
          </p:nvSpPr>
          <p:spPr>
            <a:xfrm>
              <a:off x="0" y="104775"/>
              <a:ext cx="1293269" cy="1023453"/>
            </a:xfrm>
            <a:prstGeom prst="rect">
              <a:avLst/>
            </a:prstGeom>
          </p:spPr>
          <p:txBody>
            <a:bodyPr anchor="ctr" rtlCol="false" tIns="50800" lIns="50800" bIns="50800" rIns="50800"/>
            <a:lstStyle/>
            <a:p>
              <a:pPr algn="ctr">
                <a:lnSpc>
                  <a:spcPts val="799"/>
                </a:lnSpc>
              </a:pPr>
            </a:p>
          </p:txBody>
        </p:sp>
      </p:grpSp>
      <p:grpSp>
        <p:nvGrpSpPr>
          <p:cNvPr name="Group 19" id="19"/>
          <p:cNvGrpSpPr/>
          <p:nvPr/>
        </p:nvGrpSpPr>
        <p:grpSpPr>
          <a:xfrm rot="0">
            <a:off x="13949216" y="4103859"/>
            <a:ext cx="1328788" cy="1305738"/>
            <a:chOff x="0" y="0"/>
            <a:chExt cx="513522" cy="504614"/>
          </a:xfrm>
        </p:grpSpPr>
        <p:sp>
          <p:nvSpPr>
            <p:cNvPr name="Freeform 20" id="20"/>
            <p:cNvSpPr/>
            <p:nvPr/>
          </p:nvSpPr>
          <p:spPr>
            <a:xfrm flipH="false" flipV="false" rot="0">
              <a:off x="0" y="0"/>
              <a:ext cx="513522" cy="504614"/>
            </a:xfrm>
            <a:custGeom>
              <a:avLst/>
              <a:gdLst/>
              <a:ahLst/>
              <a:cxnLst/>
              <a:rect r="r" b="b" t="t" l="l"/>
              <a:pathLst>
                <a:path h="504614" w="513522">
                  <a:moveTo>
                    <a:pt x="134005" y="0"/>
                  </a:moveTo>
                  <a:lnTo>
                    <a:pt x="379517" y="0"/>
                  </a:lnTo>
                  <a:cubicBezTo>
                    <a:pt x="453525" y="0"/>
                    <a:pt x="513522" y="59996"/>
                    <a:pt x="513522" y="134005"/>
                  </a:cubicBezTo>
                  <a:lnTo>
                    <a:pt x="513522" y="370609"/>
                  </a:lnTo>
                  <a:cubicBezTo>
                    <a:pt x="513522" y="406149"/>
                    <a:pt x="499403" y="440234"/>
                    <a:pt x="474272" y="465364"/>
                  </a:cubicBezTo>
                  <a:cubicBezTo>
                    <a:pt x="449142" y="490495"/>
                    <a:pt x="415057" y="504614"/>
                    <a:pt x="379517" y="504614"/>
                  </a:cubicBezTo>
                  <a:lnTo>
                    <a:pt x="134005" y="504614"/>
                  </a:lnTo>
                  <a:cubicBezTo>
                    <a:pt x="59996" y="504614"/>
                    <a:pt x="0" y="444618"/>
                    <a:pt x="0" y="370609"/>
                  </a:cubicBezTo>
                  <a:lnTo>
                    <a:pt x="0" y="134005"/>
                  </a:lnTo>
                  <a:cubicBezTo>
                    <a:pt x="0" y="59996"/>
                    <a:pt x="59996" y="0"/>
                    <a:pt x="134005" y="0"/>
                  </a:cubicBezTo>
                  <a:close/>
                </a:path>
              </a:pathLst>
            </a:custGeom>
            <a:solidFill>
              <a:srgbClr val="F19DF8"/>
            </a:solidFill>
            <a:ln cap="rnd">
              <a:noFill/>
              <a:prstDash val="solid"/>
              <a:round/>
            </a:ln>
          </p:spPr>
        </p:sp>
        <p:sp>
          <p:nvSpPr>
            <p:cNvPr name="TextBox 21" id="21"/>
            <p:cNvSpPr txBox="true"/>
            <p:nvPr/>
          </p:nvSpPr>
          <p:spPr>
            <a:xfrm>
              <a:off x="0" y="95250"/>
              <a:ext cx="513522" cy="409364"/>
            </a:xfrm>
            <a:prstGeom prst="rect">
              <a:avLst/>
            </a:prstGeom>
          </p:spPr>
          <p:txBody>
            <a:bodyPr anchor="ctr" rtlCol="false" tIns="26959" lIns="26959" bIns="26959" rIns="26959"/>
            <a:lstStyle/>
            <a:p>
              <a:pPr algn="ctr" marL="0" indent="0" lvl="0">
                <a:lnSpc>
                  <a:spcPts val="799"/>
                </a:lnSpc>
                <a:spcBef>
                  <a:spcPct val="0"/>
                </a:spcBef>
              </a:pPr>
            </a:p>
          </p:txBody>
        </p:sp>
      </p:grpSp>
      <p:sp>
        <p:nvSpPr>
          <p:cNvPr name="Freeform 22" id="22"/>
          <p:cNvSpPr/>
          <p:nvPr/>
        </p:nvSpPr>
        <p:spPr>
          <a:xfrm flipH="false" flipV="false" rot="0">
            <a:off x="3283552" y="2803714"/>
            <a:ext cx="390838" cy="390838"/>
          </a:xfrm>
          <a:custGeom>
            <a:avLst/>
            <a:gdLst/>
            <a:ahLst/>
            <a:cxnLst/>
            <a:rect r="r" b="b" t="t" l="l"/>
            <a:pathLst>
              <a:path h="390838" w="390838">
                <a:moveTo>
                  <a:pt x="0" y="0"/>
                </a:moveTo>
                <a:lnTo>
                  <a:pt x="390838" y="0"/>
                </a:lnTo>
                <a:lnTo>
                  <a:pt x="390838" y="390838"/>
                </a:lnTo>
                <a:lnTo>
                  <a:pt x="0" y="390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7630775" y="4123499"/>
            <a:ext cx="390838" cy="390838"/>
          </a:xfrm>
          <a:custGeom>
            <a:avLst/>
            <a:gdLst/>
            <a:ahLst/>
            <a:cxnLst/>
            <a:rect r="r" b="b" t="t" l="l"/>
            <a:pathLst>
              <a:path h="390838" w="390838">
                <a:moveTo>
                  <a:pt x="0" y="0"/>
                </a:moveTo>
                <a:lnTo>
                  <a:pt x="390838" y="0"/>
                </a:lnTo>
                <a:lnTo>
                  <a:pt x="390838" y="390837"/>
                </a:lnTo>
                <a:lnTo>
                  <a:pt x="0" y="390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7795592" y="9401801"/>
            <a:ext cx="390838" cy="390838"/>
          </a:xfrm>
          <a:custGeom>
            <a:avLst/>
            <a:gdLst/>
            <a:ahLst/>
            <a:cxnLst/>
            <a:rect r="r" b="b" t="t" l="l"/>
            <a:pathLst>
              <a:path h="390838" w="390838">
                <a:moveTo>
                  <a:pt x="0" y="0"/>
                </a:moveTo>
                <a:lnTo>
                  <a:pt x="390838" y="0"/>
                </a:lnTo>
                <a:lnTo>
                  <a:pt x="390838" y="390838"/>
                </a:lnTo>
                <a:lnTo>
                  <a:pt x="0" y="390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10800000">
            <a:off x="-3243882" y="-5350612"/>
            <a:ext cx="8545164" cy="8545164"/>
          </a:xfrm>
          <a:custGeom>
            <a:avLst/>
            <a:gdLst/>
            <a:ahLst/>
            <a:cxnLst/>
            <a:rect r="r" b="b" t="t" l="l"/>
            <a:pathLst>
              <a:path h="8545164" w="8545164">
                <a:moveTo>
                  <a:pt x="0" y="0"/>
                </a:moveTo>
                <a:lnTo>
                  <a:pt x="8545164" y="0"/>
                </a:lnTo>
                <a:lnTo>
                  <a:pt x="8545164" y="8545164"/>
                </a:lnTo>
                <a:lnTo>
                  <a:pt x="0" y="85451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4563786">
            <a:off x="15209915" y="1053048"/>
            <a:ext cx="909355" cy="1993107"/>
          </a:xfrm>
          <a:custGeom>
            <a:avLst/>
            <a:gdLst/>
            <a:ahLst/>
            <a:cxnLst/>
            <a:rect r="r" b="b" t="t" l="l"/>
            <a:pathLst>
              <a:path h="1993107" w="909355">
                <a:moveTo>
                  <a:pt x="0" y="0"/>
                </a:moveTo>
                <a:lnTo>
                  <a:pt x="909355" y="0"/>
                </a:lnTo>
                <a:lnTo>
                  <a:pt x="909355" y="1993108"/>
                </a:lnTo>
                <a:lnTo>
                  <a:pt x="0" y="1993108"/>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7" id="27"/>
          <p:cNvSpPr/>
          <p:nvPr/>
        </p:nvSpPr>
        <p:spPr>
          <a:xfrm flipH="false" flipV="false" rot="38936">
            <a:off x="-1994459" y="-3969067"/>
            <a:ext cx="6046317" cy="6084344"/>
          </a:xfrm>
          <a:custGeom>
            <a:avLst/>
            <a:gdLst/>
            <a:ahLst/>
            <a:cxnLst/>
            <a:rect r="r" b="b" t="t" l="l"/>
            <a:pathLst>
              <a:path h="6084344" w="6046317">
                <a:moveTo>
                  <a:pt x="0" y="0"/>
                </a:moveTo>
                <a:lnTo>
                  <a:pt x="6046318" y="0"/>
                </a:lnTo>
                <a:lnTo>
                  <a:pt x="6046318" y="6084344"/>
                </a:lnTo>
                <a:lnTo>
                  <a:pt x="0" y="60843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255226">
            <a:off x="1517787" y="2069584"/>
            <a:ext cx="1733201" cy="942428"/>
          </a:xfrm>
          <a:custGeom>
            <a:avLst/>
            <a:gdLst/>
            <a:ahLst/>
            <a:cxnLst/>
            <a:rect r="r" b="b" t="t" l="l"/>
            <a:pathLst>
              <a:path h="942428" w="1733201">
                <a:moveTo>
                  <a:pt x="0" y="0"/>
                </a:moveTo>
                <a:lnTo>
                  <a:pt x="1733201" y="0"/>
                </a:lnTo>
                <a:lnTo>
                  <a:pt x="1733201" y="942428"/>
                </a:lnTo>
                <a:lnTo>
                  <a:pt x="0" y="9424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0">
            <a:off x="6349636" y="2408396"/>
            <a:ext cx="5100957" cy="395319"/>
          </a:xfrm>
          <a:prstGeom prst="rect">
            <a:avLst/>
          </a:prstGeom>
        </p:spPr>
        <p:txBody>
          <a:bodyPr anchor="t" rtlCol="false" tIns="0" lIns="0" bIns="0" rIns="0">
            <a:spAutoFit/>
          </a:bodyPr>
          <a:lstStyle/>
          <a:p>
            <a:pPr algn="ctr">
              <a:lnSpc>
                <a:spcPts val="2999"/>
              </a:lnSpc>
              <a:spcBef>
                <a:spcPct val="0"/>
              </a:spcBef>
            </a:pPr>
            <a:r>
              <a:rPr lang="en-US" sz="2999">
                <a:solidFill>
                  <a:srgbClr val="E0FBFC"/>
                </a:solidFill>
                <a:latin typeface="Roca Two"/>
                <a:ea typeface="Roca Two"/>
                <a:cs typeface="Roca Two"/>
                <a:sym typeface="Roca Two"/>
              </a:rPr>
              <a:t>Multi-Source Data Collection</a:t>
            </a:r>
          </a:p>
        </p:txBody>
      </p:sp>
      <p:sp>
        <p:nvSpPr>
          <p:cNvPr name="TextBox 30" id="30"/>
          <p:cNvSpPr txBox="true"/>
          <p:nvPr/>
        </p:nvSpPr>
        <p:spPr>
          <a:xfrm rot="0">
            <a:off x="2156356" y="5683393"/>
            <a:ext cx="3144926" cy="441960"/>
          </a:xfrm>
          <a:prstGeom prst="rect">
            <a:avLst/>
          </a:prstGeom>
        </p:spPr>
        <p:txBody>
          <a:bodyPr anchor="t" rtlCol="false" tIns="0" lIns="0" bIns="0" rIns="0">
            <a:spAutoFit/>
          </a:bodyPr>
          <a:lstStyle/>
          <a:p>
            <a:pPr algn="ctr">
              <a:lnSpc>
                <a:spcPts val="3510"/>
              </a:lnSpc>
            </a:pPr>
            <a:r>
              <a:rPr lang="en-US" sz="2700" spc="-40">
                <a:solidFill>
                  <a:srgbClr val="EDEDED"/>
                </a:solidFill>
                <a:latin typeface="TT Interphases"/>
                <a:ea typeface="TT Interphases"/>
                <a:cs typeface="TT Interphases"/>
                <a:sym typeface="TT Interphases"/>
              </a:rPr>
              <a:t>Gr</a:t>
            </a:r>
            <a:r>
              <a:rPr lang="en-US" sz="2700" spc="-40">
                <a:solidFill>
                  <a:srgbClr val="EDEDED"/>
                </a:solidFill>
                <a:latin typeface="TT Interphases"/>
                <a:ea typeface="TT Interphases"/>
                <a:cs typeface="TT Interphases"/>
                <a:sym typeface="TT Interphases"/>
              </a:rPr>
              <a:t>ound</a:t>
            </a:r>
            <a:r>
              <a:rPr lang="en-US" sz="2700" spc="-40">
                <a:solidFill>
                  <a:srgbClr val="EDEDED"/>
                </a:solidFill>
                <a:latin typeface="TT Interphases"/>
                <a:ea typeface="TT Interphases"/>
                <a:cs typeface="TT Interphases"/>
                <a:sym typeface="TT Interphases"/>
              </a:rPr>
              <a:t> Sensors</a:t>
            </a:r>
          </a:p>
        </p:txBody>
      </p:sp>
      <p:sp>
        <p:nvSpPr>
          <p:cNvPr name="TextBox 31" id="31"/>
          <p:cNvSpPr txBox="true"/>
          <p:nvPr/>
        </p:nvSpPr>
        <p:spPr>
          <a:xfrm rot="0">
            <a:off x="1657427" y="6401578"/>
            <a:ext cx="4033926" cy="2194560"/>
          </a:xfrm>
          <a:prstGeom prst="rect">
            <a:avLst/>
          </a:prstGeom>
        </p:spPr>
        <p:txBody>
          <a:bodyPr anchor="t" rtlCol="false" tIns="0" lIns="0" bIns="0" rIns="0">
            <a:spAutoFit/>
          </a:bodyPr>
          <a:lstStyle/>
          <a:p>
            <a:pPr algn="l" marL="582930" indent="-291465" lvl="1">
              <a:lnSpc>
                <a:spcPts val="3510"/>
              </a:lnSpc>
              <a:buFont typeface="Arial"/>
              <a:buChar char="•"/>
            </a:pPr>
            <a:r>
              <a:rPr lang="en-US" sz="2700" spc="-40">
                <a:solidFill>
                  <a:srgbClr val="EDEDED"/>
                </a:solidFill>
                <a:latin typeface="TT Interphases"/>
                <a:ea typeface="TT Interphases"/>
                <a:cs typeface="TT Interphases"/>
                <a:sym typeface="TT Interphases"/>
              </a:rPr>
              <a:t>PM2.5, PM10</a:t>
            </a:r>
          </a:p>
          <a:p>
            <a:pPr algn="l" marL="582930" indent="-291465" lvl="1">
              <a:lnSpc>
                <a:spcPts val="3510"/>
              </a:lnSpc>
              <a:buFont typeface="Arial"/>
              <a:buChar char="•"/>
            </a:pPr>
            <a:r>
              <a:rPr lang="en-US" sz="2700" spc="-40">
                <a:solidFill>
                  <a:srgbClr val="EDEDED"/>
                </a:solidFill>
                <a:latin typeface="TT Interphases"/>
                <a:ea typeface="TT Interphases"/>
                <a:cs typeface="TT Interphases"/>
                <a:sym typeface="TT Interphases"/>
              </a:rPr>
              <a:t>NO₂,</a:t>
            </a:r>
            <a:r>
              <a:rPr lang="en-US" sz="2700" spc="-40">
                <a:solidFill>
                  <a:srgbClr val="EDEDED"/>
                </a:solidFill>
                <a:latin typeface="TT Interphases"/>
                <a:ea typeface="TT Interphases"/>
                <a:cs typeface="TT Interphases"/>
                <a:sym typeface="TT Interphases"/>
              </a:rPr>
              <a:t> SO₂, CO</a:t>
            </a:r>
          </a:p>
          <a:p>
            <a:pPr algn="l" marL="582930" indent="-291465" lvl="1">
              <a:lnSpc>
                <a:spcPts val="3510"/>
              </a:lnSpc>
              <a:buFont typeface="Arial"/>
              <a:buChar char="•"/>
            </a:pPr>
            <a:r>
              <a:rPr lang="en-US" sz="2700" spc="-40">
                <a:solidFill>
                  <a:srgbClr val="EDEDED"/>
                </a:solidFill>
                <a:latin typeface="TT Interphases"/>
                <a:ea typeface="TT Interphases"/>
                <a:cs typeface="TT Interphases"/>
                <a:sym typeface="TT Interphases"/>
              </a:rPr>
              <a:t>Real street-level measurements</a:t>
            </a:r>
          </a:p>
          <a:p>
            <a:pPr algn="l">
              <a:lnSpc>
                <a:spcPts val="3510"/>
              </a:lnSpc>
            </a:pPr>
          </a:p>
        </p:txBody>
      </p:sp>
      <p:sp>
        <p:nvSpPr>
          <p:cNvPr name="TextBox 32" id="32"/>
          <p:cNvSpPr txBox="true"/>
          <p:nvPr/>
        </p:nvSpPr>
        <p:spPr>
          <a:xfrm rot="0">
            <a:off x="3136421" y="4303719"/>
            <a:ext cx="1114038" cy="1153669"/>
          </a:xfrm>
          <a:prstGeom prst="rect">
            <a:avLst/>
          </a:prstGeom>
        </p:spPr>
        <p:txBody>
          <a:bodyPr anchor="t" rtlCol="false" tIns="0" lIns="0" bIns="0" rIns="0">
            <a:spAutoFit/>
          </a:bodyPr>
          <a:lstStyle/>
          <a:p>
            <a:pPr algn="ctr">
              <a:lnSpc>
                <a:spcPts val="8325"/>
              </a:lnSpc>
            </a:pPr>
            <a:r>
              <a:rPr lang="en-US" b="true" sz="9250" spc="-740">
                <a:solidFill>
                  <a:srgbClr val="EDEDED"/>
                </a:solidFill>
                <a:latin typeface="Disket Mono Bold"/>
                <a:ea typeface="Disket Mono Bold"/>
                <a:cs typeface="Disket Mono Bold"/>
                <a:sym typeface="Disket Mono Bold"/>
              </a:rPr>
              <a:t>1</a:t>
            </a:r>
          </a:p>
        </p:txBody>
      </p:sp>
      <p:sp>
        <p:nvSpPr>
          <p:cNvPr name="TextBox 33" id="33"/>
          <p:cNvSpPr txBox="true"/>
          <p:nvPr/>
        </p:nvSpPr>
        <p:spPr>
          <a:xfrm rot="0">
            <a:off x="8586981" y="4303719"/>
            <a:ext cx="1114038" cy="1153669"/>
          </a:xfrm>
          <a:prstGeom prst="rect">
            <a:avLst/>
          </a:prstGeom>
        </p:spPr>
        <p:txBody>
          <a:bodyPr anchor="t" rtlCol="false" tIns="0" lIns="0" bIns="0" rIns="0">
            <a:spAutoFit/>
          </a:bodyPr>
          <a:lstStyle/>
          <a:p>
            <a:pPr algn="ctr">
              <a:lnSpc>
                <a:spcPts val="8325"/>
              </a:lnSpc>
            </a:pPr>
            <a:r>
              <a:rPr lang="en-US" b="true" sz="9250" spc="-740">
                <a:solidFill>
                  <a:srgbClr val="EDEDED"/>
                </a:solidFill>
                <a:latin typeface="Disket Mono Bold"/>
                <a:ea typeface="Disket Mono Bold"/>
                <a:cs typeface="Disket Mono Bold"/>
                <a:sym typeface="Disket Mono Bold"/>
              </a:rPr>
              <a:t>2</a:t>
            </a:r>
          </a:p>
        </p:txBody>
      </p:sp>
      <p:sp>
        <p:nvSpPr>
          <p:cNvPr name="TextBox 34" id="34"/>
          <p:cNvSpPr txBox="true"/>
          <p:nvPr/>
        </p:nvSpPr>
        <p:spPr>
          <a:xfrm rot="0">
            <a:off x="12816176" y="5692918"/>
            <a:ext cx="3703726" cy="3757613"/>
          </a:xfrm>
          <a:prstGeom prst="rect">
            <a:avLst/>
          </a:prstGeom>
        </p:spPr>
        <p:txBody>
          <a:bodyPr anchor="t" rtlCol="false" tIns="0" lIns="0" bIns="0" rIns="0">
            <a:spAutoFit/>
          </a:bodyPr>
          <a:lstStyle/>
          <a:p>
            <a:pPr algn="ctr">
              <a:lnSpc>
                <a:spcPts val="3412"/>
              </a:lnSpc>
            </a:pPr>
            <a:r>
              <a:rPr lang="en-US" sz="2625" spc="-39">
                <a:solidFill>
                  <a:srgbClr val="EDEDED"/>
                </a:solidFill>
                <a:latin typeface="TT Interphases"/>
                <a:ea typeface="TT Interphases"/>
                <a:cs typeface="TT Interphases"/>
                <a:sym typeface="TT Interphases"/>
              </a:rPr>
              <a:t>W</a:t>
            </a:r>
            <a:r>
              <a:rPr lang="en-US" sz="2625" spc="-39">
                <a:solidFill>
                  <a:srgbClr val="EDEDED"/>
                </a:solidFill>
                <a:latin typeface="TT Interphases"/>
                <a:ea typeface="TT Interphases"/>
                <a:cs typeface="TT Interphases"/>
                <a:sym typeface="TT Interphases"/>
              </a:rPr>
              <a:t>eather Data</a:t>
            </a:r>
          </a:p>
          <a:p>
            <a:pPr algn="ctr">
              <a:lnSpc>
                <a:spcPts val="3412"/>
              </a:lnSpc>
            </a:pPr>
          </a:p>
          <a:p>
            <a:pPr algn="l" marL="545148" indent="-272574" lvl="1">
              <a:lnSpc>
                <a:spcPts val="3282"/>
              </a:lnSpc>
              <a:buFont typeface="Arial"/>
              <a:buChar char="•"/>
            </a:pPr>
            <a:r>
              <a:rPr lang="en-US" sz="2525" spc="-37">
                <a:solidFill>
                  <a:srgbClr val="EDEDED"/>
                </a:solidFill>
                <a:latin typeface="TT Interphases"/>
                <a:ea typeface="TT Interphases"/>
                <a:cs typeface="TT Interphases"/>
                <a:sym typeface="TT Interphases"/>
              </a:rPr>
              <a:t>Temperature</a:t>
            </a:r>
          </a:p>
          <a:p>
            <a:pPr algn="l" marL="545148" indent="-272574" lvl="1">
              <a:lnSpc>
                <a:spcPts val="3282"/>
              </a:lnSpc>
              <a:buFont typeface="Arial"/>
              <a:buChar char="•"/>
            </a:pPr>
            <a:r>
              <a:rPr lang="en-US" sz="2525" spc="-37">
                <a:solidFill>
                  <a:srgbClr val="EDEDED"/>
                </a:solidFill>
                <a:latin typeface="TT Interphases"/>
                <a:ea typeface="TT Interphases"/>
                <a:cs typeface="TT Interphases"/>
                <a:sym typeface="TT Interphases"/>
              </a:rPr>
              <a:t>Humidity</a:t>
            </a:r>
          </a:p>
          <a:p>
            <a:pPr algn="l" marL="545148" indent="-272574" lvl="1">
              <a:lnSpc>
                <a:spcPts val="3282"/>
              </a:lnSpc>
              <a:buFont typeface="Arial"/>
              <a:buChar char="•"/>
            </a:pPr>
            <a:r>
              <a:rPr lang="en-US" sz="2525" spc="-37">
                <a:solidFill>
                  <a:srgbClr val="EDEDED"/>
                </a:solidFill>
                <a:latin typeface="TT Interphases"/>
                <a:ea typeface="TT Interphases"/>
                <a:cs typeface="TT Interphases"/>
                <a:sym typeface="TT Interphases"/>
              </a:rPr>
              <a:t>Wind speed &amp; direction</a:t>
            </a:r>
          </a:p>
          <a:p>
            <a:pPr algn="l" marL="545148" indent="-272574" lvl="1">
              <a:lnSpc>
                <a:spcPts val="3282"/>
              </a:lnSpc>
              <a:buFont typeface="Arial"/>
              <a:buChar char="•"/>
            </a:pPr>
            <a:r>
              <a:rPr lang="en-US" sz="2525" spc="-37">
                <a:solidFill>
                  <a:srgbClr val="EDEDED"/>
                </a:solidFill>
                <a:latin typeface="TT Interphases"/>
                <a:ea typeface="TT Interphases"/>
                <a:cs typeface="TT Interphases"/>
                <a:sym typeface="TT Interphases"/>
              </a:rPr>
              <a:t>Rainfall</a:t>
            </a:r>
          </a:p>
          <a:p>
            <a:pPr algn="ctr">
              <a:lnSpc>
                <a:spcPts val="3412"/>
              </a:lnSpc>
            </a:pPr>
          </a:p>
          <a:p>
            <a:pPr algn="ctr">
              <a:lnSpc>
                <a:spcPts val="3412"/>
              </a:lnSpc>
            </a:pPr>
          </a:p>
        </p:txBody>
      </p:sp>
      <p:sp>
        <p:nvSpPr>
          <p:cNvPr name="TextBox 35" id="35"/>
          <p:cNvSpPr txBox="true"/>
          <p:nvPr/>
        </p:nvSpPr>
        <p:spPr>
          <a:xfrm rot="0">
            <a:off x="14056591" y="4303719"/>
            <a:ext cx="1114038" cy="1153669"/>
          </a:xfrm>
          <a:prstGeom prst="rect">
            <a:avLst/>
          </a:prstGeom>
        </p:spPr>
        <p:txBody>
          <a:bodyPr anchor="t" rtlCol="false" tIns="0" lIns="0" bIns="0" rIns="0">
            <a:spAutoFit/>
          </a:bodyPr>
          <a:lstStyle/>
          <a:p>
            <a:pPr algn="ctr">
              <a:lnSpc>
                <a:spcPts val="8325"/>
              </a:lnSpc>
            </a:pPr>
            <a:r>
              <a:rPr lang="en-US" b="true" sz="9250" spc="-740">
                <a:solidFill>
                  <a:srgbClr val="EDEDED"/>
                </a:solidFill>
                <a:latin typeface="Disket Mono Bold"/>
                <a:ea typeface="Disket Mono Bold"/>
                <a:cs typeface="Disket Mono Bold"/>
                <a:sym typeface="Disket Mono Bold"/>
              </a:rPr>
              <a:t>3</a:t>
            </a:r>
          </a:p>
        </p:txBody>
      </p:sp>
      <p:sp>
        <p:nvSpPr>
          <p:cNvPr name="TextBox 36" id="36"/>
          <p:cNvSpPr txBox="true"/>
          <p:nvPr/>
        </p:nvSpPr>
        <p:spPr>
          <a:xfrm rot="0">
            <a:off x="7495337" y="5683393"/>
            <a:ext cx="3297326" cy="441960"/>
          </a:xfrm>
          <a:prstGeom prst="rect">
            <a:avLst/>
          </a:prstGeom>
        </p:spPr>
        <p:txBody>
          <a:bodyPr anchor="t" rtlCol="false" tIns="0" lIns="0" bIns="0" rIns="0">
            <a:spAutoFit/>
          </a:bodyPr>
          <a:lstStyle/>
          <a:p>
            <a:pPr algn="ctr">
              <a:lnSpc>
                <a:spcPts val="3510"/>
              </a:lnSpc>
            </a:pPr>
            <a:r>
              <a:rPr lang="en-US" sz="2700" spc="-40">
                <a:solidFill>
                  <a:srgbClr val="EDEDED"/>
                </a:solidFill>
                <a:latin typeface="TT Interphases"/>
                <a:ea typeface="TT Interphases"/>
                <a:cs typeface="TT Interphases"/>
                <a:sym typeface="TT Interphases"/>
              </a:rPr>
              <a:t>Sa</a:t>
            </a:r>
            <a:r>
              <a:rPr lang="en-US" sz="2700" spc="-40">
                <a:solidFill>
                  <a:srgbClr val="EDEDED"/>
                </a:solidFill>
                <a:latin typeface="TT Interphases"/>
                <a:ea typeface="TT Interphases"/>
                <a:cs typeface="TT Interphases"/>
                <a:sym typeface="TT Interphases"/>
              </a:rPr>
              <a:t>te</a:t>
            </a:r>
            <a:r>
              <a:rPr lang="en-US" sz="2700" spc="-40">
                <a:solidFill>
                  <a:srgbClr val="EDEDED"/>
                </a:solidFill>
                <a:latin typeface="TT Interphases"/>
                <a:ea typeface="TT Interphases"/>
                <a:cs typeface="TT Interphases"/>
                <a:sym typeface="TT Interphases"/>
              </a:rPr>
              <a:t>llite Data</a:t>
            </a:r>
          </a:p>
        </p:txBody>
      </p:sp>
      <p:sp>
        <p:nvSpPr>
          <p:cNvPr name="TextBox 37" id="37"/>
          <p:cNvSpPr txBox="true"/>
          <p:nvPr/>
        </p:nvSpPr>
        <p:spPr>
          <a:xfrm rot="0">
            <a:off x="7015183" y="6375239"/>
            <a:ext cx="4257633" cy="2470666"/>
          </a:xfrm>
          <a:prstGeom prst="rect">
            <a:avLst/>
          </a:prstGeom>
        </p:spPr>
        <p:txBody>
          <a:bodyPr anchor="t" rtlCol="false" tIns="0" lIns="0" bIns="0" rIns="0">
            <a:spAutoFit/>
          </a:bodyPr>
          <a:lstStyle/>
          <a:p>
            <a:pPr algn="l" marL="548664" indent="-274332" lvl="1">
              <a:lnSpc>
                <a:spcPts val="3303"/>
              </a:lnSpc>
              <a:buFont typeface="Arial"/>
              <a:buChar char="•"/>
            </a:pPr>
            <a:r>
              <a:rPr lang="en-US" sz="2541" spc="-38">
                <a:solidFill>
                  <a:srgbClr val="EDEDED"/>
                </a:solidFill>
                <a:latin typeface="TT Interphases"/>
                <a:ea typeface="TT Interphases"/>
                <a:cs typeface="TT Interphases"/>
                <a:sym typeface="TT Interphases"/>
              </a:rPr>
              <a:t>Sentinel-5P</a:t>
            </a:r>
          </a:p>
          <a:p>
            <a:pPr algn="l" marL="548664" indent="-274332" lvl="1">
              <a:lnSpc>
                <a:spcPts val="3303"/>
              </a:lnSpc>
              <a:buFont typeface="Arial"/>
              <a:buChar char="•"/>
            </a:pPr>
            <a:r>
              <a:rPr lang="en-US" sz="2541" spc="-38">
                <a:solidFill>
                  <a:srgbClr val="EDEDED"/>
                </a:solidFill>
                <a:latin typeface="TT Interphases"/>
                <a:ea typeface="TT Interphases"/>
                <a:cs typeface="TT Interphases"/>
                <a:sym typeface="TT Interphases"/>
              </a:rPr>
              <a:t>Aerosol Optical Depth (AOD)</a:t>
            </a:r>
          </a:p>
          <a:p>
            <a:pPr algn="l" marL="548664" indent="-274332" lvl="1">
              <a:lnSpc>
                <a:spcPts val="3303"/>
              </a:lnSpc>
              <a:buFont typeface="Arial"/>
              <a:buChar char="•"/>
            </a:pPr>
            <a:r>
              <a:rPr lang="en-US" sz="2541" spc="-38">
                <a:solidFill>
                  <a:srgbClr val="EDEDED"/>
                </a:solidFill>
                <a:latin typeface="TT Interphases"/>
                <a:ea typeface="TT Interphases"/>
                <a:cs typeface="TT Interphases"/>
                <a:sym typeface="TT Interphases"/>
              </a:rPr>
              <a:t>NO₂ column density</a:t>
            </a:r>
          </a:p>
          <a:p>
            <a:pPr algn="l" marL="548664" indent="-274332" lvl="1">
              <a:lnSpc>
                <a:spcPts val="3303"/>
              </a:lnSpc>
              <a:buFont typeface="Arial"/>
              <a:buChar char="•"/>
            </a:pPr>
            <a:r>
              <a:rPr lang="en-US" sz="2541" spc="-38">
                <a:solidFill>
                  <a:srgbClr val="EDEDED"/>
                </a:solidFill>
                <a:latin typeface="TT Interphases"/>
                <a:ea typeface="TT Interphases"/>
                <a:cs typeface="TT Interphases"/>
                <a:sym typeface="TT Interphases"/>
              </a:rPr>
              <a:t>Detects incoming dust &amp; haze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0FBFC"/>
        </a:solidFill>
      </p:bgPr>
    </p:bg>
    <p:spTree>
      <p:nvGrpSpPr>
        <p:cNvPr id="1" name=""/>
        <p:cNvGrpSpPr/>
        <p:nvPr/>
      </p:nvGrpSpPr>
      <p:grpSpPr>
        <a:xfrm>
          <a:off x="0" y="0"/>
          <a:ext cx="0" cy="0"/>
          <a:chOff x="0" y="0"/>
          <a:chExt cx="0" cy="0"/>
        </a:xfrm>
      </p:grpSpPr>
      <p:grpSp>
        <p:nvGrpSpPr>
          <p:cNvPr name="Group 2" id="2"/>
          <p:cNvGrpSpPr/>
          <p:nvPr/>
        </p:nvGrpSpPr>
        <p:grpSpPr>
          <a:xfrm rot="0">
            <a:off x="12172950" y="0"/>
            <a:ext cx="6115050" cy="10287000"/>
            <a:chOff x="0" y="0"/>
            <a:chExt cx="1083574" cy="1822834"/>
          </a:xfrm>
        </p:grpSpPr>
        <p:sp>
          <p:nvSpPr>
            <p:cNvPr name="Freeform 3" id="3"/>
            <p:cNvSpPr/>
            <p:nvPr/>
          </p:nvSpPr>
          <p:spPr>
            <a:xfrm flipH="false" flipV="false" rot="0">
              <a:off x="0" y="0"/>
              <a:ext cx="1083574" cy="1822834"/>
            </a:xfrm>
            <a:custGeom>
              <a:avLst/>
              <a:gdLst/>
              <a:ahLst/>
              <a:cxnLst/>
              <a:rect r="r" b="b" t="t" l="l"/>
              <a:pathLst>
                <a:path h="1822834" w="1083574">
                  <a:moveTo>
                    <a:pt x="0" y="0"/>
                  </a:moveTo>
                  <a:lnTo>
                    <a:pt x="1083574" y="0"/>
                  </a:lnTo>
                  <a:lnTo>
                    <a:pt x="1083574" y="1822834"/>
                  </a:lnTo>
                  <a:lnTo>
                    <a:pt x="0" y="1822834"/>
                  </a:lnTo>
                  <a:close/>
                </a:path>
              </a:pathLst>
            </a:custGeom>
            <a:blipFill>
              <a:blip r:embed="rId2"/>
              <a:stretch>
                <a:fillRect l="0" t="-58" r="0" b="-58"/>
              </a:stretch>
            </a:blipFill>
          </p:spPr>
        </p:sp>
      </p:grpSp>
      <p:sp>
        <p:nvSpPr>
          <p:cNvPr name="TextBox 4" id="4"/>
          <p:cNvSpPr txBox="true"/>
          <p:nvPr/>
        </p:nvSpPr>
        <p:spPr>
          <a:xfrm rot="0">
            <a:off x="666750" y="666750"/>
            <a:ext cx="9763125" cy="2476500"/>
          </a:xfrm>
          <a:prstGeom prst="rect">
            <a:avLst/>
          </a:prstGeom>
        </p:spPr>
        <p:txBody>
          <a:bodyPr anchor="t" rtlCol="false" tIns="0" lIns="0" bIns="0" rIns="0">
            <a:spAutoFit/>
          </a:bodyPr>
          <a:lstStyle/>
          <a:p>
            <a:pPr algn="l" marL="0" indent="0" lvl="0">
              <a:lnSpc>
                <a:spcPts val="9753"/>
              </a:lnSpc>
            </a:pPr>
            <a:r>
              <a:rPr lang="en-US" sz="8128">
                <a:solidFill>
                  <a:srgbClr val="005F73"/>
                </a:solidFill>
                <a:latin typeface="Roca Two"/>
                <a:ea typeface="Roca Two"/>
                <a:cs typeface="Roca Two"/>
                <a:sym typeface="Roca Two"/>
              </a:rPr>
              <a:t>Dataset &amp; Feature Engineering</a:t>
            </a:r>
          </a:p>
        </p:txBody>
      </p:sp>
      <p:sp>
        <p:nvSpPr>
          <p:cNvPr name="TextBox 5" id="5"/>
          <p:cNvSpPr txBox="true"/>
          <p:nvPr/>
        </p:nvSpPr>
        <p:spPr>
          <a:xfrm rot="0">
            <a:off x="698975" y="3314700"/>
            <a:ext cx="3977800" cy="5021580"/>
          </a:xfrm>
          <a:prstGeom prst="rect">
            <a:avLst/>
          </a:prstGeom>
        </p:spPr>
        <p:txBody>
          <a:bodyPr anchor="t" rtlCol="false" tIns="0" lIns="0" bIns="0" rIns="0">
            <a:spAutoFit/>
          </a:bodyPr>
          <a:lstStyle/>
          <a:p>
            <a:pPr algn="l" marL="0" indent="0" lvl="0">
              <a:lnSpc>
                <a:spcPts val="2519"/>
              </a:lnSpc>
            </a:pPr>
            <a:r>
              <a:rPr lang="en-US" sz="1799" spc="35">
                <a:solidFill>
                  <a:srgbClr val="002F4B"/>
                </a:solidFill>
                <a:latin typeface="Be Vietnam"/>
                <a:ea typeface="Be Vietnam"/>
                <a:cs typeface="Be Vietnam"/>
                <a:sym typeface="Be Vietnam"/>
              </a:rPr>
              <a:t>The dataset comprises hourly air quality data from 2023 to 2025 across six regions in Qatar. This extensive collection focuses on key pollutants, specifically PM2.5 and PM10 levels, which are critical for assessing air quality. Additionally, the dataset incorporates meteorological drivers such as temperature, humidity, and wind speed, allowing for a comprehensive analysis of factors influencing air quality. The integration of diverse data sources enhances the model's predictive capabilities.</a:t>
            </a:r>
          </a:p>
        </p:txBody>
      </p:sp>
      <p:sp>
        <p:nvSpPr>
          <p:cNvPr name="TextBox 6" id="6"/>
          <p:cNvSpPr txBox="true"/>
          <p:nvPr/>
        </p:nvSpPr>
        <p:spPr>
          <a:xfrm rot="0">
            <a:off x="5013800" y="3157538"/>
            <a:ext cx="3977800" cy="5335905"/>
          </a:xfrm>
          <a:prstGeom prst="rect">
            <a:avLst/>
          </a:prstGeom>
        </p:spPr>
        <p:txBody>
          <a:bodyPr anchor="t" rtlCol="false" tIns="0" lIns="0" bIns="0" rIns="0">
            <a:spAutoFit/>
          </a:bodyPr>
          <a:lstStyle/>
          <a:p>
            <a:pPr algn="l" marL="0" indent="0" lvl="0">
              <a:lnSpc>
                <a:spcPts val="2519"/>
              </a:lnSpc>
            </a:pPr>
            <a:r>
              <a:rPr lang="en-US" sz="1799" spc="35">
                <a:solidFill>
                  <a:srgbClr val="002F4B"/>
                </a:solidFill>
                <a:latin typeface="Be Vietnam"/>
                <a:ea typeface="Be Vietnam"/>
                <a:cs typeface="Be Vietnam"/>
                <a:sym typeface="Be Vietnam"/>
              </a:rPr>
              <a:t>Feature engineering plays a crucial role in preparing the data for the AI model. Key pollution sources are identified, enabling targeted interventions for better air quality management. Transformations such as hour sine/cosine and wind direction encoding are performed to capture seasonal patterns and improve model performance. These engineered features facilitate a deeper understanding of the environmental influences on air quality, ultimately contributing to the accuracy of the 24-hour forecasting system.</a:t>
            </a:r>
          </a:p>
        </p:txBody>
      </p:sp>
      <p:sp>
        <p:nvSpPr>
          <p:cNvPr name="TextBox 7" id="7"/>
          <p:cNvSpPr txBox="true"/>
          <p:nvPr/>
        </p:nvSpPr>
        <p:spPr>
          <a:xfrm rot="0">
            <a:off x="8214892" y="8493443"/>
            <a:ext cx="3557919" cy="1381661"/>
          </a:xfrm>
          <a:prstGeom prst="rect">
            <a:avLst/>
          </a:prstGeom>
        </p:spPr>
        <p:txBody>
          <a:bodyPr anchor="t" rtlCol="false" tIns="0" lIns="0" bIns="0" rIns="0">
            <a:spAutoFit/>
          </a:bodyPr>
          <a:lstStyle/>
          <a:p>
            <a:pPr algn="ctr">
              <a:lnSpc>
                <a:spcPts val="1599"/>
              </a:lnSpc>
              <a:spcBef>
                <a:spcPct val="0"/>
              </a:spcBef>
            </a:pPr>
            <a:r>
              <a:rPr lang="en-US" sz="1230" spc="-18">
                <a:solidFill>
                  <a:srgbClr val="000000"/>
                </a:solidFill>
                <a:latin typeface="TT Interphases"/>
                <a:ea typeface="TT Interphases"/>
                <a:cs typeface="TT Interphases"/>
                <a:sym typeface="TT Interphases"/>
              </a:rPr>
              <a:t>Hourly data from 2023–2025</a:t>
            </a:r>
          </a:p>
          <a:p>
            <a:pPr algn="ctr">
              <a:lnSpc>
                <a:spcPts val="1599"/>
              </a:lnSpc>
              <a:spcBef>
                <a:spcPct val="0"/>
              </a:spcBef>
            </a:pPr>
            <a:r>
              <a:rPr lang="en-US" sz="1230" spc="-18">
                <a:solidFill>
                  <a:srgbClr val="000000"/>
                </a:solidFill>
                <a:latin typeface="TT Interphases"/>
                <a:ea typeface="TT Interphases"/>
                <a:cs typeface="TT Interphases"/>
                <a:sym typeface="TT Interphases"/>
              </a:rPr>
              <a:t>Covers 6 regions in Qatar (Doha, Wakrah, Al Khor, etc.)</a:t>
            </a:r>
          </a:p>
          <a:p>
            <a:pPr algn="ctr">
              <a:lnSpc>
                <a:spcPts val="1599"/>
              </a:lnSpc>
              <a:spcBef>
                <a:spcPct val="0"/>
              </a:spcBef>
            </a:pPr>
            <a:r>
              <a:rPr lang="en-US" sz="1230" spc="-18">
                <a:solidFill>
                  <a:srgbClr val="000000"/>
                </a:solidFill>
                <a:latin typeface="TT Interphases"/>
                <a:ea typeface="TT Interphases"/>
                <a:cs typeface="TT Interphases"/>
                <a:sym typeface="TT Interphases"/>
              </a:rPr>
              <a:t>Features grouped into:</a:t>
            </a:r>
          </a:p>
          <a:p>
            <a:pPr algn="ctr">
              <a:lnSpc>
                <a:spcPts val="1599"/>
              </a:lnSpc>
              <a:spcBef>
                <a:spcPct val="0"/>
              </a:spcBef>
            </a:pPr>
            <a:r>
              <a:rPr lang="en-US" sz="1230" spc="-18">
                <a:solidFill>
                  <a:srgbClr val="000000"/>
                </a:solidFill>
                <a:latin typeface="TT Interphases"/>
                <a:ea typeface="TT Interphases"/>
                <a:cs typeface="TT Interphases"/>
                <a:sym typeface="TT Interphases"/>
              </a:rPr>
              <a:t>Target: PM2.5 (main prediction)</a:t>
            </a:r>
          </a:p>
          <a:p>
            <a:pPr algn="ctr">
              <a:lnSpc>
                <a:spcPts val="1599"/>
              </a:lnSpc>
              <a:spcBef>
                <a:spcPct val="0"/>
              </a:spcBef>
            </a:pPr>
            <a:r>
              <a:rPr lang="en-US" sz="1230" spc="-18">
                <a:solidFill>
                  <a:srgbClr val="000000"/>
                </a:solidFill>
                <a:latin typeface="TT Interphases"/>
                <a:ea typeface="TT Interphases"/>
                <a:cs typeface="TT Interphases"/>
                <a:sym typeface="TT Interphases"/>
              </a:rPr>
              <a:t>Weather drivers: wind, humidity, temperature, rain</a:t>
            </a:r>
          </a:p>
          <a:p>
            <a:pPr algn="ctr">
              <a:lnSpc>
                <a:spcPts val="1599"/>
              </a:lnSpc>
              <a:spcBef>
                <a:spcPct val="0"/>
              </a:spcBef>
            </a:pPr>
            <a:r>
              <a:rPr lang="en-US" sz="1230" spc="-18">
                <a:solidFill>
                  <a:srgbClr val="000000"/>
                </a:solidFill>
                <a:latin typeface="TT Interphases"/>
                <a:ea typeface="TT Interphases"/>
                <a:cs typeface="TT Interphases"/>
                <a:sym typeface="TT Interphases"/>
              </a:rPr>
              <a:t>Pollution sources: NO₂, SO₂, CO, dust</a:t>
            </a:r>
          </a:p>
          <a:p>
            <a:pPr algn="ctr">
              <a:lnSpc>
                <a:spcPts val="1599"/>
              </a:lnSpc>
              <a:spcBef>
                <a:spcPct val="0"/>
              </a:spcBef>
            </a:pPr>
            <a:r>
              <a:rPr lang="en-US" sz="1230" spc="-18">
                <a:solidFill>
                  <a:srgbClr val="000000"/>
                </a:solidFill>
                <a:latin typeface="TT Interphases"/>
                <a:ea typeface="TT Interphases"/>
                <a:cs typeface="TT Interphases"/>
                <a:sym typeface="TT Interphases"/>
              </a:rPr>
              <a:t>Satellite indicators: AOD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2F4B"/>
        </a:solidFill>
      </p:bgPr>
    </p:bg>
    <p:spTree>
      <p:nvGrpSpPr>
        <p:cNvPr id="1" name=""/>
        <p:cNvGrpSpPr/>
        <p:nvPr/>
      </p:nvGrpSpPr>
      <p:grpSpPr>
        <a:xfrm>
          <a:off x="0" y="0"/>
          <a:ext cx="0" cy="0"/>
          <a:chOff x="0" y="0"/>
          <a:chExt cx="0" cy="0"/>
        </a:xfrm>
      </p:grpSpPr>
      <p:grpSp>
        <p:nvGrpSpPr>
          <p:cNvPr name="Group 2" id="2"/>
          <p:cNvGrpSpPr/>
          <p:nvPr/>
        </p:nvGrpSpPr>
        <p:grpSpPr>
          <a:xfrm rot="0">
            <a:off x="12172950" y="0"/>
            <a:ext cx="6115050" cy="10287000"/>
            <a:chOff x="0" y="0"/>
            <a:chExt cx="1083574" cy="1822834"/>
          </a:xfrm>
        </p:grpSpPr>
        <p:sp>
          <p:nvSpPr>
            <p:cNvPr name="Freeform 3" id="3"/>
            <p:cNvSpPr/>
            <p:nvPr/>
          </p:nvSpPr>
          <p:spPr>
            <a:xfrm flipH="false" flipV="false" rot="0">
              <a:off x="0" y="0"/>
              <a:ext cx="1083574" cy="1822834"/>
            </a:xfrm>
            <a:custGeom>
              <a:avLst/>
              <a:gdLst/>
              <a:ahLst/>
              <a:cxnLst/>
              <a:rect r="r" b="b" t="t" l="l"/>
              <a:pathLst>
                <a:path h="1822834" w="1083574">
                  <a:moveTo>
                    <a:pt x="0" y="0"/>
                  </a:moveTo>
                  <a:lnTo>
                    <a:pt x="1083574" y="0"/>
                  </a:lnTo>
                  <a:lnTo>
                    <a:pt x="1083574" y="1822834"/>
                  </a:lnTo>
                  <a:lnTo>
                    <a:pt x="0" y="1822834"/>
                  </a:lnTo>
                  <a:close/>
                </a:path>
              </a:pathLst>
            </a:custGeom>
            <a:blipFill>
              <a:blip r:embed="rId2"/>
              <a:stretch>
                <a:fillRect l="0" t="-58" r="0" b="-58"/>
              </a:stretch>
            </a:blipFill>
          </p:spPr>
        </p:sp>
      </p:grpSp>
      <p:sp>
        <p:nvSpPr>
          <p:cNvPr name="TextBox 4" id="4"/>
          <p:cNvSpPr txBox="true"/>
          <p:nvPr/>
        </p:nvSpPr>
        <p:spPr>
          <a:xfrm rot="0">
            <a:off x="666750" y="657225"/>
            <a:ext cx="9763125" cy="2181225"/>
          </a:xfrm>
          <a:prstGeom prst="rect">
            <a:avLst/>
          </a:prstGeom>
        </p:spPr>
        <p:txBody>
          <a:bodyPr anchor="t" rtlCol="false" tIns="0" lIns="0" bIns="0" rIns="0">
            <a:spAutoFit/>
          </a:bodyPr>
          <a:lstStyle/>
          <a:p>
            <a:pPr algn="l" marL="0" indent="0" lvl="0">
              <a:lnSpc>
                <a:spcPts val="8612"/>
              </a:lnSpc>
            </a:pPr>
            <a:r>
              <a:rPr lang="en-US" sz="7177">
                <a:solidFill>
                  <a:srgbClr val="E0FBFC"/>
                </a:solidFill>
                <a:latin typeface="Roca Two"/>
                <a:ea typeface="Roca Two"/>
                <a:cs typeface="Roca Two"/>
                <a:sym typeface="Roca Two"/>
              </a:rPr>
              <a:t>AI Technique Overview</a:t>
            </a:r>
          </a:p>
        </p:txBody>
      </p:sp>
      <p:sp>
        <p:nvSpPr>
          <p:cNvPr name="TextBox 5" id="5"/>
          <p:cNvSpPr txBox="true"/>
          <p:nvPr/>
        </p:nvSpPr>
        <p:spPr>
          <a:xfrm rot="0">
            <a:off x="698975" y="3314700"/>
            <a:ext cx="3977800" cy="4392930"/>
          </a:xfrm>
          <a:prstGeom prst="rect">
            <a:avLst/>
          </a:prstGeom>
        </p:spPr>
        <p:txBody>
          <a:bodyPr anchor="t" rtlCol="false" tIns="0" lIns="0" bIns="0" rIns="0">
            <a:spAutoFit/>
          </a:bodyPr>
          <a:lstStyle/>
          <a:p>
            <a:pPr algn="l" marL="0" indent="0" lvl="0">
              <a:lnSpc>
                <a:spcPts val="2519"/>
              </a:lnSpc>
            </a:pPr>
            <a:r>
              <a:rPr lang="en-US" sz="1799" spc="35">
                <a:solidFill>
                  <a:srgbClr val="E0FBFC"/>
                </a:solidFill>
                <a:latin typeface="Be Vietnam"/>
                <a:ea typeface="Be Vietnam"/>
                <a:cs typeface="Be Vietnam"/>
                <a:sym typeface="Be Vietnam"/>
              </a:rPr>
              <a:t>The </a:t>
            </a:r>
            <a:r>
              <a:rPr lang="en-US" b="true" sz="1799" spc="35">
                <a:solidFill>
                  <a:srgbClr val="E0FBFC"/>
                </a:solidFill>
                <a:latin typeface="Be Vietnam Ultra-Bold"/>
                <a:ea typeface="Be Vietnam Ultra-Bold"/>
                <a:cs typeface="Be Vietnam Ultra-Bold"/>
                <a:sym typeface="Be Vietnam Ultra-Bold"/>
              </a:rPr>
              <a:t>Multivariate LSTM</a:t>
            </a:r>
            <a:r>
              <a:rPr lang="en-US" sz="1799" spc="35">
                <a:solidFill>
                  <a:srgbClr val="E0FBFC"/>
                </a:solidFill>
                <a:latin typeface="Be Vietnam"/>
                <a:ea typeface="Be Vietnam"/>
                <a:cs typeface="Be Vietnam"/>
                <a:sym typeface="Be Vietnam"/>
              </a:rPr>
              <a:t> model is designed to capture temporal dependencies in air quality data by remembering the last 48 hours. This approach allows the model to learn from historical trends, improving prediction accuracy for pollutants like PM2.5 and PM10. By integrating multiple data sources, the model effectively synthesizes environmental factors, ensuring a comprehensive understanding of air quality dynamics across different regions in Qatar.</a:t>
            </a:r>
          </a:p>
        </p:txBody>
      </p:sp>
      <p:sp>
        <p:nvSpPr>
          <p:cNvPr name="TextBox 6" id="6"/>
          <p:cNvSpPr txBox="true"/>
          <p:nvPr/>
        </p:nvSpPr>
        <p:spPr>
          <a:xfrm rot="0">
            <a:off x="5013800" y="3314700"/>
            <a:ext cx="3977800" cy="4707255"/>
          </a:xfrm>
          <a:prstGeom prst="rect">
            <a:avLst/>
          </a:prstGeom>
        </p:spPr>
        <p:txBody>
          <a:bodyPr anchor="t" rtlCol="false" tIns="0" lIns="0" bIns="0" rIns="0">
            <a:spAutoFit/>
          </a:bodyPr>
          <a:lstStyle/>
          <a:p>
            <a:pPr algn="l" marL="0" indent="0" lvl="0">
              <a:lnSpc>
                <a:spcPts val="2519"/>
              </a:lnSpc>
            </a:pPr>
            <a:r>
              <a:rPr lang="en-US" sz="1799" spc="35">
                <a:solidFill>
                  <a:srgbClr val="E0FBFC"/>
                </a:solidFill>
                <a:latin typeface="Be Vietnam"/>
                <a:ea typeface="Be Vietnam"/>
                <a:cs typeface="Be Vietnam"/>
                <a:sym typeface="Be Vietnam"/>
              </a:rPr>
              <a:t>Input dimensions for the model are carefully structured to include essential features such as meteorological conditions and pollution sources. The architecture utilizes bidirectional layers, enhancing learning by processing data in both forward and backward time sequences. This design is pivotal for maintaining context within the model, ensuring that predictions reflect not only current conditions but also anticipated changes based on previous observations.</a:t>
            </a:r>
          </a:p>
        </p:txBody>
      </p:sp>
      <p:sp>
        <p:nvSpPr>
          <p:cNvPr name="TextBox 7" id="7"/>
          <p:cNvSpPr txBox="true"/>
          <p:nvPr/>
        </p:nvSpPr>
        <p:spPr>
          <a:xfrm rot="0">
            <a:off x="7291235" y="1019175"/>
            <a:ext cx="4305122" cy="1525905"/>
          </a:xfrm>
          <a:prstGeom prst="rect">
            <a:avLst/>
          </a:prstGeom>
        </p:spPr>
        <p:txBody>
          <a:bodyPr anchor="t" rtlCol="false" tIns="0" lIns="0" bIns="0" rIns="0">
            <a:spAutoFit/>
          </a:bodyPr>
          <a:lstStyle/>
          <a:p>
            <a:pPr algn="ctr">
              <a:lnSpc>
                <a:spcPts val="1754"/>
              </a:lnSpc>
              <a:spcBef>
                <a:spcPct val="0"/>
              </a:spcBef>
            </a:pPr>
            <a:r>
              <a:rPr lang="en-US" sz="1349" spc="-20">
                <a:solidFill>
                  <a:srgbClr val="E0FBFC"/>
                </a:solidFill>
                <a:latin typeface="TT Interphases"/>
                <a:ea typeface="TT Interphases"/>
                <a:cs typeface="TT Interphases"/>
                <a:sym typeface="TT Interphases"/>
              </a:rPr>
              <a:t>LSTM = neural network for time-series data</a:t>
            </a:r>
          </a:p>
          <a:p>
            <a:pPr algn="ctr">
              <a:lnSpc>
                <a:spcPts val="1754"/>
              </a:lnSpc>
              <a:spcBef>
                <a:spcPct val="0"/>
              </a:spcBef>
            </a:pPr>
            <a:r>
              <a:rPr lang="en-US" sz="1349" spc="-20">
                <a:solidFill>
                  <a:srgbClr val="E0FBFC"/>
                </a:solidFill>
                <a:latin typeface="TT Interphases"/>
                <a:ea typeface="TT Interphases"/>
                <a:cs typeface="TT Interphases"/>
                <a:sym typeface="TT Interphases"/>
              </a:rPr>
              <a:t>Remembers patterns across past 48 hours</a:t>
            </a:r>
          </a:p>
          <a:p>
            <a:pPr algn="ctr">
              <a:lnSpc>
                <a:spcPts val="1754"/>
              </a:lnSpc>
              <a:spcBef>
                <a:spcPct val="0"/>
              </a:spcBef>
            </a:pPr>
            <a:r>
              <a:rPr lang="en-US" sz="1349" spc="-20">
                <a:solidFill>
                  <a:srgbClr val="E0FBFC"/>
                </a:solidFill>
                <a:latin typeface="TT Interphases"/>
                <a:ea typeface="TT Interphases"/>
                <a:cs typeface="TT Interphases"/>
                <a:sym typeface="TT Interphases"/>
              </a:rPr>
              <a:t>Handles non-linear effects (dust storms, humidity trapping)</a:t>
            </a:r>
          </a:p>
          <a:p>
            <a:pPr algn="ctr">
              <a:lnSpc>
                <a:spcPts val="1754"/>
              </a:lnSpc>
              <a:spcBef>
                <a:spcPct val="0"/>
              </a:spcBef>
            </a:pPr>
            <a:r>
              <a:rPr lang="en-US" sz="1349" spc="-20">
                <a:solidFill>
                  <a:srgbClr val="E0FBFC"/>
                </a:solidFill>
                <a:latin typeface="TT Interphases"/>
                <a:ea typeface="TT Interphases"/>
                <a:cs typeface="TT Interphases"/>
                <a:sym typeface="TT Interphases"/>
              </a:rPr>
              <a:t>Model structure (text):</a:t>
            </a:r>
          </a:p>
          <a:p>
            <a:pPr algn="ctr">
              <a:lnSpc>
                <a:spcPts val="1754"/>
              </a:lnSpc>
              <a:spcBef>
                <a:spcPct val="0"/>
              </a:spcBef>
            </a:pPr>
            <a:r>
              <a:rPr lang="en-US" sz="1349" spc="-20">
                <a:solidFill>
                  <a:srgbClr val="E0FBFC"/>
                </a:solidFill>
                <a:latin typeface="TT Interphases"/>
                <a:ea typeface="TT Interphases"/>
                <a:cs typeface="TT Interphases"/>
                <a:sym typeface="TT Interphases"/>
              </a:rPr>
              <a:t>Input → LSTM (128) → Dropout</a:t>
            </a:r>
          </a:p>
          <a:p>
            <a:pPr algn="ctr">
              <a:lnSpc>
                <a:spcPts val="1754"/>
              </a:lnSpc>
              <a:spcBef>
                <a:spcPct val="0"/>
              </a:spcBef>
            </a:pPr>
            <a:r>
              <a:rPr lang="en-US" sz="1349" spc="-20">
                <a:solidFill>
                  <a:srgbClr val="E0FBFC"/>
                </a:solidFill>
                <a:latin typeface="TT Interphases"/>
                <a:ea typeface="TT Interphases"/>
                <a:cs typeface="TT Interphases"/>
                <a:sym typeface="TT Interphases"/>
              </a:rPr>
              <a:t> → LSTM (64) → Dropout</a:t>
            </a:r>
          </a:p>
          <a:p>
            <a:pPr algn="ctr">
              <a:lnSpc>
                <a:spcPts val="1754"/>
              </a:lnSpc>
              <a:spcBef>
                <a:spcPct val="0"/>
              </a:spcBef>
            </a:pPr>
            <a:r>
              <a:rPr lang="en-US" sz="1349" spc="-20">
                <a:solidFill>
                  <a:srgbClr val="E0FBFC"/>
                </a:solidFill>
                <a:latin typeface="TT Interphases"/>
                <a:ea typeface="TT Interphases"/>
                <a:cs typeface="TT Interphases"/>
                <a:sym typeface="TT Interphases"/>
              </a:rPr>
              <a:t> → Dense (32) → Output (PM2.5)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grpSp>
        <p:nvGrpSpPr>
          <p:cNvPr name="Group 2" id="2"/>
          <p:cNvGrpSpPr/>
          <p:nvPr/>
        </p:nvGrpSpPr>
        <p:grpSpPr>
          <a:xfrm rot="0">
            <a:off x="12172950" y="0"/>
            <a:ext cx="6115050" cy="10287000"/>
            <a:chOff x="0" y="0"/>
            <a:chExt cx="1083574" cy="1822834"/>
          </a:xfrm>
        </p:grpSpPr>
        <p:sp>
          <p:nvSpPr>
            <p:cNvPr name="Freeform 3" id="3"/>
            <p:cNvSpPr/>
            <p:nvPr/>
          </p:nvSpPr>
          <p:spPr>
            <a:xfrm flipH="false" flipV="false" rot="0">
              <a:off x="0" y="0"/>
              <a:ext cx="1083574" cy="1822834"/>
            </a:xfrm>
            <a:custGeom>
              <a:avLst/>
              <a:gdLst/>
              <a:ahLst/>
              <a:cxnLst/>
              <a:rect r="r" b="b" t="t" l="l"/>
              <a:pathLst>
                <a:path h="1822834" w="1083574">
                  <a:moveTo>
                    <a:pt x="0" y="0"/>
                  </a:moveTo>
                  <a:lnTo>
                    <a:pt x="1083574" y="0"/>
                  </a:lnTo>
                  <a:lnTo>
                    <a:pt x="1083574" y="1822834"/>
                  </a:lnTo>
                  <a:lnTo>
                    <a:pt x="0" y="1822834"/>
                  </a:lnTo>
                  <a:close/>
                </a:path>
              </a:pathLst>
            </a:custGeom>
            <a:blipFill>
              <a:blip r:embed="rId2"/>
              <a:stretch>
                <a:fillRect l="0" t="-58" r="0" b="-58"/>
              </a:stretch>
            </a:blipFill>
          </p:spPr>
        </p:sp>
      </p:grpSp>
      <p:sp>
        <p:nvSpPr>
          <p:cNvPr name="TextBox 4" id="4"/>
          <p:cNvSpPr txBox="true"/>
          <p:nvPr/>
        </p:nvSpPr>
        <p:spPr>
          <a:xfrm rot="0">
            <a:off x="666750" y="666750"/>
            <a:ext cx="9763125" cy="1209675"/>
          </a:xfrm>
          <a:prstGeom prst="rect">
            <a:avLst/>
          </a:prstGeom>
        </p:spPr>
        <p:txBody>
          <a:bodyPr anchor="t" rtlCol="false" tIns="0" lIns="0" bIns="0" rIns="0">
            <a:spAutoFit/>
          </a:bodyPr>
          <a:lstStyle/>
          <a:p>
            <a:pPr algn="l" marL="0" indent="0" lvl="0">
              <a:lnSpc>
                <a:spcPts val="9562"/>
              </a:lnSpc>
            </a:pPr>
            <a:r>
              <a:rPr lang="en-US" sz="7968">
                <a:solidFill>
                  <a:srgbClr val="E0FBFC"/>
                </a:solidFill>
                <a:latin typeface="Roca Two"/>
                <a:ea typeface="Roca Two"/>
                <a:cs typeface="Roca Two"/>
                <a:sym typeface="Roca Two"/>
              </a:rPr>
              <a:t>System Architecture</a:t>
            </a:r>
          </a:p>
        </p:txBody>
      </p:sp>
      <p:sp>
        <p:nvSpPr>
          <p:cNvPr name="TextBox 5" id="5"/>
          <p:cNvSpPr txBox="true"/>
          <p:nvPr/>
        </p:nvSpPr>
        <p:spPr>
          <a:xfrm rot="0">
            <a:off x="698975" y="3314700"/>
            <a:ext cx="3977800" cy="5021580"/>
          </a:xfrm>
          <a:prstGeom prst="rect">
            <a:avLst/>
          </a:prstGeom>
        </p:spPr>
        <p:txBody>
          <a:bodyPr anchor="t" rtlCol="false" tIns="0" lIns="0" bIns="0" rIns="0">
            <a:spAutoFit/>
          </a:bodyPr>
          <a:lstStyle/>
          <a:p>
            <a:pPr algn="l" marL="0" indent="0" lvl="0">
              <a:lnSpc>
                <a:spcPts val="2519"/>
              </a:lnSpc>
            </a:pPr>
            <a:r>
              <a:rPr lang="en-US" sz="1799" spc="35">
                <a:solidFill>
                  <a:srgbClr val="E0FBFC"/>
                </a:solidFill>
                <a:latin typeface="Be Vietnam"/>
                <a:ea typeface="Be Vietnam"/>
                <a:cs typeface="Be Vietnam"/>
                <a:sym typeface="Be Vietnam"/>
              </a:rPr>
              <a:t>The system architecture illustrates the comprehensive flow from data acquisition to actionable forecasts. It begins with </a:t>
            </a:r>
            <a:r>
              <a:rPr lang="en-US" b="true" sz="1799" spc="35">
                <a:solidFill>
                  <a:srgbClr val="E0FBFC"/>
                </a:solidFill>
                <a:latin typeface="Be Vietnam Ultra-Bold"/>
                <a:ea typeface="Be Vietnam Ultra-Bold"/>
                <a:cs typeface="Be Vietnam Ultra-Bold"/>
                <a:sym typeface="Be Vietnam Ultra-Bold"/>
              </a:rPr>
              <a:t>data sources</a:t>
            </a:r>
            <a:r>
              <a:rPr lang="en-US" sz="1799" spc="35">
                <a:solidFill>
                  <a:srgbClr val="E0FBFC"/>
                </a:solidFill>
                <a:latin typeface="Be Vietnam"/>
                <a:ea typeface="Be Vietnam"/>
                <a:cs typeface="Be Vietnam"/>
                <a:sym typeface="Be Vietnam"/>
              </a:rPr>
              <a:t> from ground sensors, satellites, and weather APIs that provide real-time atmospheric information. The pipeline ensures data integrity through cleaning and normalization, preparing it for further analysis. This framework plays a crucial role in accurately predicting air quality levels, enabling timely responses to pollution challenges faced in Qatar.</a:t>
            </a:r>
          </a:p>
        </p:txBody>
      </p:sp>
      <p:sp>
        <p:nvSpPr>
          <p:cNvPr name="TextBox 6" id="6"/>
          <p:cNvSpPr txBox="true"/>
          <p:nvPr/>
        </p:nvSpPr>
        <p:spPr>
          <a:xfrm rot="0">
            <a:off x="5013800" y="3314700"/>
            <a:ext cx="3977800" cy="5650230"/>
          </a:xfrm>
          <a:prstGeom prst="rect">
            <a:avLst/>
          </a:prstGeom>
        </p:spPr>
        <p:txBody>
          <a:bodyPr anchor="t" rtlCol="false" tIns="0" lIns="0" bIns="0" rIns="0">
            <a:spAutoFit/>
          </a:bodyPr>
          <a:lstStyle/>
          <a:p>
            <a:pPr algn="l" marL="0" indent="0" lvl="0">
              <a:lnSpc>
                <a:spcPts val="2519"/>
              </a:lnSpc>
            </a:pPr>
            <a:r>
              <a:rPr lang="en-US" sz="1799" spc="35">
                <a:solidFill>
                  <a:srgbClr val="E0FBFC"/>
                </a:solidFill>
                <a:latin typeface="Be Vietnam"/>
                <a:ea typeface="Be Vietnam"/>
                <a:cs typeface="Be Vietnam"/>
                <a:sym typeface="Be Vietnam"/>
              </a:rPr>
              <a:t>Following data processing, the sequence builder organizes the information into manageable windows, feeding it into the Universal LSTM model. This model employs advanced algorithms to analyze historical patterns and generate predictions for the next 24 hours. The autoregressive forecast block enhances accuracy by continuously updating forecasts based on real-time inputs. Finally, the Streamlit dashboard presents these forecasts visually, making them accessible to users, including schools and environmental agencies.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5F73"/>
        </a:solidFill>
      </p:bgPr>
    </p:bg>
    <p:spTree>
      <p:nvGrpSpPr>
        <p:cNvPr id="1" name=""/>
        <p:cNvGrpSpPr/>
        <p:nvPr/>
      </p:nvGrpSpPr>
      <p:grpSpPr>
        <a:xfrm>
          <a:off x="0" y="0"/>
          <a:ext cx="0" cy="0"/>
          <a:chOff x="0" y="0"/>
          <a:chExt cx="0" cy="0"/>
        </a:xfrm>
      </p:grpSpPr>
      <p:sp>
        <p:nvSpPr>
          <p:cNvPr name="AutoShape 2" id="2"/>
          <p:cNvSpPr/>
          <p:nvPr/>
        </p:nvSpPr>
        <p:spPr>
          <a:xfrm>
            <a:off x="9807884" y="2416297"/>
            <a:ext cx="8324850" cy="0"/>
          </a:xfrm>
          <a:prstGeom prst="line">
            <a:avLst/>
          </a:prstGeom>
          <a:ln cap="flat" w="28575">
            <a:solidFill>
              <a:srgbClr val="E0FBFC"/>
            </a:solidFill>
            <a:prstDash val="solid"/>
            <a:headEnd type="none" len="sm" w="sm"/>
            <a:tailEnd type="none" len="sm" w="sm"/>
          </a:ln>
        </p:spPr>
      </p:sp>
      <p:sp>
        <p:nvSpPr>
          <p:cNvPr name="Freeform 3" id="3"/>
          <p:cNvSpPr/>
          <p:nvPr/>
        </p:nvSpPr>
        <p:spPr>
          <a:xfrm flipH="false" flipV="false" rot="0">
            <a:off x="651797" y="2981465"/>
            <a:ext cx="1430157" cy="1438001"/>
          </a:xfrm>
          <a:custGeom>
            <a:avLst/>
            <a:gdLst/>
            <a:ahLst/>
            <a:cxnLst/>
            <a:rect r="r" b="b" t="t" l="l"/>
            <a:pathLst>
              <a:path h="1438001" w="1430157">
                <a:moveTo>
                  <a:pt x="0" y="0"/>
                </a:moveTo>
                <a:lnTo>
                  <a:pt x="1430157" y="0"/>
                </a:lnTo>
                <a:lnTo>
                  <a:pt x="1430157" y="1438001"/>
                </a:lnTo>
                <a:lnTo>
                  <a:pt x="0" y="1438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51797" y="554038"/>
            <a:ext cx="16954500" cy="1120774"/>
          </a:xfrm>
          <a:prstGeom prst="rect">
            <a:avLst/>
          </a:prstGeom>
        </p:spPr>
        <p:txBody>
          <a:bodyPr anchor="t" rtlCol="false" tIns="0" lIns="0" bIns="0" rIns="0">
            <a:spAutoFit/>
          </a:bodyPr>
          <a:lstStyle/>
          <a:p>
            <a:pPr algn="l" marL="0" indent="0" lvl="0">
              <a:lnSpc>
                <a:spcPts val="8499"/>
              </a:lnSpc>
            </a:pPr>
            <a:r>
              <a:rPr lang="en-US" sz="8499">
                <a:solidFill>
                  <a:srgbClr val="E0FBFC"/>
                </a:solidFill>
                <a:latin typeface="Roca Two"/>
                <a:ea typeface="Roca Two"/>
                <a:cs typeface="Roca Two"/>
                <a:sym typeface="Roca Two"/>
              </a:rPr>
              <a:t>Live Demo</a:t>
            </a:r>
          </a:p>
        </p:txBody>
      </p:sp>
      <p:grpSp>
        <p:nvGrpSpPr>
          <p:cNvPr name="Group 5" id="5"/>
          <p:cNvGrpSpPr/>
          <p:nvPr/>
        </p:nvGrpSpPr>
        <p:grpSpPr>
          <a:xfrm rot="0">
            <a:off x="9807884" y="2958021"/>
            <a:ext cx="4010025" cy="1772991"/>
            <a:chOff x="0" y="0"/>
            <a:chExt cx="5346700" cy="2363988"/>
          </a:xfrm>
        </p:grpSpPr>
        <p:sp>
          <p:nvSpPr>
            <p:cNvPr name="TextBox 6" id="6"/>
            <p:cNvSpPr txBox="true"/>
            <p:nvPr/>
          </p:nvSpPr>
          <p:spPr>
            <a:xfrm rot="0">
              <a:off x="0" y="-38100"/>
              <a:ext cx="5346700" cy="462280"/>
            </a:xfrm>
            <a:prstGeom prst="rect">
              <a:avLst/>
            </a:prstGeom>
          </p:spPr>
          <p:txBody>
            <a:bodyPr anchor="t" rtlCol="false" tIns="0" lIns="0" bIns="0" rIns="0">
              <a:spAutoFit/>
            </a:bodyPr>
            <a:lstStyle/>
            <a:p>
              <a:pPr algn="l" marL="0" indent="0" lvl="0">
                <a:lnSpc>
                  <a:spcPts val="2940"/>
                </a:lnSpc>
                <a:spcBef>
                  <a:spcPct val="0"/>
                </a:spcBef>
              </a:pPr>
              <a:r>
                <a:rPr lang="en-US" b="true" sz="2100" spc="21">
                  <a:solidFill>
                    <a:srgbClr val="B0C5C8"/>
                  </a:solidFill>
                  <a:latin typeface="Be Vietnam Ultra-Bold"/>
                  <a:ea typeface="Be Vietnam Ultra-Bold"/>
                  <a:cs typeface="Be Vietnam Ultra-Bold"/>
                  <a:sym typeface="Be Vietnam Ultra-Bold"/>
                </a:rPr>
                <a:t>Reliable Forecasting</a:t>
              </a:r>
            </a:p>
          </p:txBody>
        </p:sp>
        <p:sp>
          <p:nvSpPr>
            <p:cNvPr name="TextBox 7" id="7"/>
            <p:cNvSpPr txBox="true"/>
            <p:nvPr/>
          </p:nvSpPr>
          <p:spPr>
            <a:xfrm rot="0">
              <a:off x="0" y="710448"/>
              <a:ext cx="5346700" cy="1653540"/>
            </a:xfrm>
            <a:prstGeom prst="rect">
              <a:avLst/>
            </a:prstGeom>
          </p:spPr>
          <p:txBody>
            <a:bodyPr anchor="t" rtlCol="false" tIns="0" lIns="0" bIns="0" rIns="0">
              <a:spAutoFit/>
            </a:bodyPr>
            <a:lstStyle/>
            <a:p>
              <a:pPr algn="l" marL="0" indent="0" lvl="0">
                <a:lnSpc>
                  <a:spcPts val="2520"/>
                </a:lnSpc>
                <a:spcBef>
                  <a:spcPct val="0"/>
                </a:spcBef>
              </a:pPr>
              <a:r>
                <a:rPr lang="en-US" sz="1800" spc="36">
                  <a:solidFill>
                    <a:srgbClr val="E0FBFC"/>
                  </a:solidFill>
                  <a:latin typeface="Be Vietnam"/>
                  <a:ea typeface="Be Vietnam"/>
                  <a:cs typeface="Be Vietnam"/>
                  <a:sym typeface="Be Vietnam"/>
                </a:rPr>
                <a:t>This project enables </a:t>
              </a:r>
              <a:r>
                <a:rPr lang="en-US" b="true" sz="1800" spc="36">
                  <a:solidFill>
                    <a:srgbClr val="E0FBFC"/>
                  </a:solidFill>
                  <a:latin typeface="Be Vietnam Ultra-Bold"/>
                  <a:ea typeface="Be Vietnam Ultra-Bold"/>
                  <a:cs typeface="Be Vietnam Ultra-Bold"/>
                  <a:sym typeface="Be Vietnam Ultra-Bold"/>
                </a:rPr>
                <a:t>accurate air quality predictions</a:t>
              </a:r>
              <a:r>
                <a:rPr lang="en-US" sz="1800" spc="36">
                  <a:solidFill>
                    <a:srgbClr val="E0FBFC"/>
                  </a:solidFill>
                  <a:latin typeface="Be Vietnam"/>
                  <a:ea typeface="Be Vietnam"/>
                  <a:cs typeface="Be Vietnam"/>
                  <a:sym typeface="Be Vietnam"/>
                </a:rPr>
                <a:t>, essential for protecting public health in urban areas.</a:t>
              </a:r>
            </a:p>
          </p:txBody>
        </p:sp>
      </p:grpSp>
      <p:grpSp>
        <p:nvGrpSpPr>
          <p:cNvPr name="Group 8" id="8"/>
          <p:cNvGrpSpPr/>
          <p:nvPr/>
        </p:nvGrpSpPr>
        <p:grpSpPr>
          <a:xfrm rot="0">
            <a:off x="14122709" y="2958021"/>
            <a:ext cx="4010025" cy="1772991"/>
            <a:chOff x="0" y="0"/>
            <a:chExt cx="5346700" cy="2363988"/>
          </a:xfrm>
        </p:grpSpPr>
        <p:sp>
          <p:nvSpPr>
            <p:cNvPr name="TextBox 9" id="9"/>
            <p:cNvSpPr txBox="true"/>
            <p:nvPr/>
          </p:nvSpPr>
          <p:spPr>
            <a:xfrm rot="0">
              <a:off x="0" y="-38100"/>
              <a:ext cx="5346700" cy="462280"/>
            </a:xfrm>
            <a:prstGeom prst="rect">
              <a:avLst/>
            </a:prstGeom>
          </p:spPr>
          <p:txBody>
            <a:bodyPr anchor="t" rtlCol="false" tIns="0" lIns="0" bIns="0" rIns="0">
              <a:spAutoFit/>
            </a:bodyPr>
            <a:lstStyle/>
            <a:p>
              <a:pPr algn="l" marL="0" indent="0" lvl="0">
                <a:lnSpc>
                  <a:spcPts val="2940"/>
                </a:lnSpc>
                <a:spcBef>
                  <a:spcPct val="0"/>
                </a:spcBef>
              </a:pPr>
              <a:r>
                <a:rPr lang="en-US" b="true" sz="2100" spc="21">
                  <a:solidFill>
                    <a:srgbClr val="B0C5C8"/>
                  </a:solidFill>
                  <a:latin typeface="Be Vietnam Ultra-Bold"/>
                  <a:ea typeface="Be Vietnam Ultra-Bold"/>
                  <a:cs typeface="Be Vietnam Ultra-Bold"/>
                  <a:sym typeface="Be Vietnam Ultra-Bold"/>
                </a:rPr>
                <a:t>Policy Support</a:t>
              </a:r>
            </a:p>
          </p:txBody>
        </p:sp>
        <p:sp>
          <p:nvSpPr>
            <p:cNvPr name="TextBox 10" id="10"/>
            <p:cNvSpPr txBox="true"/>
            <p:nvPr/>
          </p:nvSpPr>
          <p:spPr>
            <a:xfrm rot="0">
              <a:off x="0" y="710448"/>
              <a:ext cx="5346700" cy="1653540"/>
            </a:xfrm>
            <a:prstGeom prst="rect">
              <a:avLst/>
            </a:prstGeom>
          </p:spPr>
          <p:txBody>
            <a:bodyPr anchor="t" rtlCol="false" tIns="0" lIns="0" bIns="0" rIns="0">
              <a:spAutoFit/>
            </a:bodyPr>
            <a:lstStyle/>
            <a:p>
              <a:pPr algn="l" marL="0" indent="0" lvl="0">
                <a:lnSpc>
                  <a:spcPts val="2520"/>
                </a:lnSpc>
                <a:spcBef>
                  <a:spcPct val="0"/>
                </a:spcBef>
              </a:pPr>
              <a:r>
                <a:rPr lang="en-US" sz="1800" spc="36">
                  <a:solidFill>
                    <a:srgbClr val="E0FBFC"/>
                  </a:solidFill>
                  <a:latin typeface="Be Vietnam"/>
                  <a:ea typeface="Be Vietnam"/>
                  <a:cs typeface="Be Vietnam"/>
                  <a:sym typeface="Be Vietnam"/>
                </a:rPr>
                <a:t>The insights provided can guide </a:t>
              </a:r>
              <a:r>
                <a:rPr lang="en-US" b="true" sz="1800" spc="36">
                  <a:solidFill>
                    <a:srgbClr val="E0FBFC"/>
                  </a:solidFill>
                  <a:latin typeface="Be Vietnam Ultra-Bold"/>
                  <a:ea typeface="Be Vietnam Ultra-Bold"/>
                  <a:cs typeface="Be Vietnam Ultra-Bold"/>
                  <a:sym typeface="Be Vietnam Ultra-Bold"/>
                </a:rPr>
                <a:t>effective environmental policies</a:t>
              </a:r>
              <a:r>
                <a:rPr lang="en-US" sz="1800" spc="36">
                  <a:solidFill>
                    <a:srgbClr val="E0FBFC"/>
                  </a:solidFill>
                  <a:latin typeface="Be Vietnam"/>
                  <a:ea typeface="Be Vietnam"/>
                  <a:cs typeface="Be Vietnam"/>
                  <a:sym typeface="Be Vietnam"/>
                </a:rPr>
                <a:t>, promoting proactive measures for vulnerable groups.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0FBFC"/>
        </a:solidFill>
      </p:bgPr>
    </p:bg>
    <p:spTree>
      <p:nvGrpSpPr>
        <p:cNvPr id="1" name=""/>
        <p:cNvGrpSpPr/>
        <p:nvPr/>
      </p:nvGrpSpPr>
      <p:grpSpPr>
        <a:xfrm>
          <a:off x="0" y="0"/>
          <a:ext cx="0" cy="0"/>
          <a:chOff x="0" y="0"/>
          <a:chExt cx="0" cy="0"/>
        </a:xfrm>
      </p:grpSpPr>
      <p:grpSp>
        <p:nvGrpSpPr>
          <p:cNvPr name="Group 2" id="2"/>
          <p:cNvGrpSpPr/>
          <p:nvPr/>
        </p:nvGrpSpPr>
        <p:grpSpPr>
          <a:xfrm rot="0">
            <a:off x="12172950" y="0"/>
            <a:ext cx="6115050" cy="10287000"/>
            <a:chOff x="0" y="0"/>
            <a:chExt cx="1083574" cy="1822834"/>
          </a:xfrm>
        </p:grpSpPr>
        <p:sp>
          <p:nvSpPr>
            <p:cNvPr name="Freeform 3" id="3"/>
            <p:cNvSpPr/>
            <p:nvPr/>
          </p:nvSpPr>
          <p:spPr>
            <a:xfrm flipH="false" flipV="false" rot="0">
              <a:off x="0" y="0"/>
              <a:ext cx="1083574" cy="1822834"/>
            </a:xfrm>
            <a:custGeom>
              <a:avLst/>
              <a:gdLst/>
              <a:ahLst/>
              <a:cxnLst/>
              <a:rect r="r" b="b" t="t" l="l"/>
              <a:pathLst>
                <a:path h="1822834" w="1083574">
                  <a:moveTo>
                    <a:pt x="0" y="0"/>
                  </a:moveTo>
                  <a:lnTo>
                    <a:pt x="1083574" y="0"/>
                  </a:lnTo>
                  <a:lnTo>
                    <a:pt x="1083574" y="1822834"/>
                  </a:lnTo>
                  <a:lnTo>
                    <a:pt x="0" y="1822834"/>
                  </a:lnTo>
                  <a:close/>
                </a:path>
              </a:pathLst>
            </a:custGeom>
            <a:blipFill>
              <a:blip r:embed="rId2"/>
              <a:stretch>
                <a:fillRect l="0" t="-58" r="0" b="-58"/>
              </a:stretch>
            </a:blipFill>
          </p:spPr>
        </p:sp>
      </p:grpSp>
      <p:sp>
        <p:nvSpPr>
          <p:cNvPr name="TextBox 4" id="4"/>
          <p:cNvSpPr txBox="true"/>
          <p:nvPr/>
        </p:nvSpPr>
        <p:spPr>
          <a:xfrm rot="0">
            <a:off x="666750" y="676275"/>
            <a:ext cx="9763125" cy="1114425"/>
          </a:xfrm>
          <a:prstGeom prst="rect">
            <a:avLst/>
          </a:prstGeom>
        </p:spPr>
        <p:txBody>
          <a:bodyPr anchor="t" rtlCol="false" tIns="0" lIns="0" bIns="0" rIns="0">
            <a:spAutoFit/>
          </a:bodyPr>
          <a:lstStyle/>
          <a:p>
            <a:pPr algn="l" marL="0" indent="0" lvl="0">
              <a:lnSpc>
                <a:spcPts val="8896"/>
              </a:lnSpc>
            </a:pPr>
            <a:r>
              <a:rPr lang="en-US" sz="7413">
                <a:solidFill>
                  <a:srgbClr val="005F73"/>
                </a:solidFill>
                <a:latin typeface="Roca Two"/>
                <a:ea typeface="Roca Two"/>
                <a:cs typeface="Roca Two"/>
                <a:sym typeface="Roca Two"/>
              </a:rPr>
              <a:t>Forecast Visualization</a:t>
            </a:r>
          </a:p>
        </p:txBody>
      </p:sp>
      <p:sp>
        <p:nvSpPr>
          <p:cNvPr name="TextBox 5" id="5"/>
          <p:cNvSpPr txBox="true"/>
          <p:nvPr/>
        </p:nvSpPr>
        <p:spPr>
          <a:xfrm rot="0">
            <a:off x="698975" y="3314700"/>
            <a:ext cx="3977800" cy="4707255"/>
          </a:xfrm>
          <a:prstGeom prst="rect">
            <a:avLst/>
          </a:prstGeom>
        </p:spPr>
        <p:txBody>
          <a:bodyPr anchor="t" rtlCol="false" tIns="0" lIns="0" bIns="0" rIns="0">
            <a:spAutoFit/>
          </a:bodyPr>
          <a:lstStyle/>
          <a:p>
            <a:pPr algn="l" marL="0" indent="0" lvl="0">
              <a:lnSpc>
                <a:spcPts val="2519"/>
              </a:lnSpc>
            </a:pPr>
            <a:r>
              <a:rPr lang="en-US" sz="1799" spc="35">
                <a:solidFill>
                  <a:srgbClr val="002F4B"/>
                </a:solidFill>
                <a:latin typeface="Be Vietnam"/>
                <a:ea typeface="Be Vietnam"/>
                <a:cs typeface="Be Vietnam"/>
                <a:sym typeface="Be Vietnam"/>
              </a:rPr>
              <a:t>The demonstration of the </a:t>
            </a:r>
            <a:r>
              <a:rPr lang="en-US" b="true" sz="1799" spc="35">
                <a:solidFill>
                  <a:srgbClr val="002F4B"/>
                </a:solidFill>
                <a:latin typeface="Be Vietnam Ultra-Bold"/>
                <a:ea typeface="Be Vietnam Ultra-Bold"/>
                <a:cs typeface="Be Vietnam Ultra-Bold"/>
                <a:sym typeface="Be Vietnam Ultra-Bold"/>
              </a:rPr>
              <a:t>48-hour actual vs. 24-hour forecast</a:t>
            </a:r>
            <a:r>
              <a:rPr lang="en-US" sz="1799" spc="35">
                <a:solidFill>
                  <a:srgbClr val="002F4B"/>
                </a:solidFill>
                <a:latin typeface="Be Vietnam"/>
                <a:ea typeface="Be Vietnam"/>
                <a:cs typeface="Be Vietnam"/>
                <a:sym typeface="Be Vietnam"/>
              </a:rPr>
              <a:t> PM2.5 levels in Doha showcases the model's effectiveness. The black line represents the historical data, while the red dashed line indicates the forecast. This visual representation allows stakeholders to quickly assess air quality trends and anticipate changes. The clear delineation of actual versus predicted values highlights the model's precision and reliability in forecasting air quality.</a:t>
            </a:r>
          </a:p>
        </p:txBody>
      </p:sp>
      <p:sp>
        <p:nvSpPr>
          <p:cNvPr name="TextBox 6" id="6"/>
          <p:cNvSpPr txBox="true"/>
          <p:nvPr/>
        </p:nvSpPr>
        <p:spPr>
          <a:xfrm rot="0">
            <a:off x="5013800" y="3314700"/>
            <a:ext cx="3977800" cy="4707255"/>
          </a:xfrm>
          <a:prstGeom prst="rect">
            <a:avLst/>
          </a:prstGeom>
        </p:spPr>
        <p:txBody>
          <a:bodyPr anchor="t" rtlCol="false" tIns="0" lIns="0" bIns="0" rIns="0">
            <a:spAutoFit/>
          </a:bodyPr>
          <a:lstStyle/>
          <a:p>
            <a:pPr algn="l" marL="0" indent="0" lvl="0">
              <a:lnSpc>
                <a:spcPts val="2519"/>
              </a:lnSpc>
            </a:pPr>
            <a:r>
              <a:rPr lang="en-US" sz="1799" spc="35">
                <a:solidFill>
                  <a:srgbClr val="002F4B"/>
                </a:solidFill>
                <a:latin typeface="Be Vietnam"/>
                <a:ea typeface="Be Vietnam"/>
                <a:cs typeface="Be Vietnam"/>
                <a:sym typeface="Be Vietnam"/>
              </a:rPr>
              <a:t>Moreover, this visual aids in communicating crucial information to the public and decision-makers. By illustrating the forecast alongside real-time data, users can understand the expected air quality and take appropriate actions. The integration of visuals emphasizes the importance of timely forecasting in managing public health and environmental standards, ultimately supporting informed decisions in Qatar's air quality management strategies.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Prediction System: 24-Hour Forecasting for Qatar Using AI (Multivariate LSTM)</dc:description>
  <dc:identifier>DAG7OyqrUws</dc:identifier>
  <dcterms:modified xsi:type="dcterms:W3CDTF">2011-08-01T06:04:30Z</dcterms:modified>
  <cp:revision>1</cp:revision>
  <dc:title>Presentation - Prediction System: 24-Hour Forecasting for Qatar Using AI (Multivariate LSTM)</dc:title>
</cp:coreProperties>
</file>